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0" r:id="rId2"/>
  </p:sldMasterIdLst>
  <p:notesMasterIdLst>
    <p:notesMasterId r:id="rId28"/>
  </p:notesMasterIdLst>
  <p:sldIdLst>
    <p:sldId id="330" r:id="rId3"/>
    <p:sldId id="673" r:id="rId4"/>
    <p:sldId id="766" r:id="rId5"/>
    <p:sldId id="670" r:id="rId6"/>
    <p:sldId id="764" r:id="rId7"/>
    <p:sldId id="765" r:id="rId8"/>
    <p:sldId id="667" r:id="rId9"/>
    <p:sldId id="767" r:id="rId10"/>
    <p:sldId id="768" r:id="rId11"/>
    <p:sldId id="690" r:id="rId12"/>
    <p:sldId id="691" r:id="rId13"/>
    <p:sldId id="693" r:id="rId14"/>
    <p:sldId id="769" r:id="rId15"/>
    <p:sldId id="772" r:id="rId16"/>
    <p:sldId id="773" r:id="rId17"/>
    <p:sldId id="771" r:id="rId18"/>
    <p:sldId id="770" r:id="rId19"/>
    <p:sldId id="468" r:id="rId20"/>
    <p:sldId id="780" r:id="rId21"/>
    <p:sldId id="777" r:id="rId22"/>
    <p:sldId id="778" r:id="rId23"/>
    <p:sldId id="779" r:id="rId24"/>
    <p:sldId id="781" r:id="rId25"/>
    <p:sldId id="782" r:id="rId26"/>
    <p:sldId id="783"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521"/>
    <p:restoredTop sz="96327"/>
  </p:normalViewPr>
  <p:slideViewPr>
    <p:cSldViewPr snapToGrid="0" snapToObjects="1">
      <p:cViewPr varScale="1">
        <p:scale>
          <a:sx n="123" d="100"/>
          <a:sy n="123" d="100"/>
        </p:scale>
        <p:origin x="1336" y="184"/>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E63119D-4316-7948-AFFD-9AFFD8F424BF}" type="datetimeFigureOut">
              <a:rPr lang="en-US" smtClean="0"/>
              <a:t>11/5/20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1A61292-08A2-9E4B-9F0A-E14F9ACF4C37}" type="slidenum">
              <a:rPr lang="en-US" smtClean="0"/>
              <a:t>‹#›</a:t>
            </a:fld>
            <a:endParaRPr lang="en-US"/>
          </a:p>
        </p:txBody>
      </p:sp>
    </p:spTree>
    <p:extLst>
      <p:ext uri="{BB962C8B-B14F-4D97-AF65-F5344CB8AC3E}">
        <p14:creationId xmlns:p14="http://schemas.microsoft.com/office/powerpoint/2010/main" val="40654258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Slide Image Placeholder 1">
            <a:extLst>
              <a:ext uri="{FF2B5EF4-FFF2-40B4-BE49-F238E27FC236}">
                <a16:creationId xmlns:a16="http://schemas.microsoft.com/office/drawing/2014/main" id="{656EE1E6-EFA3-1644-BD8F-FD7AFC677DAE}"/>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362" name="Notes Placeholder 2">
            <a:extLst>
              <a:ext uri="{FF2B5EF4-FFF2-40B4-BE49-F238E27FC236}">
                <a16:creationId xmlns:a16="http://schemas.microsoft.com/office/drawing/2014/main" id="{EFBEE1F3-0E5F-C843-A449-869B3EDB579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15363" name="Slide Number Placeholder 3">
            <a:extLst>
              <a:ext uri="{FF2B5EF4-FFF2-40B4-BE49-F238E27FC236}">
                <a16:creationId xmlns:a16="http://schemas.microsoft.com/office/drawing/2014/main" id="{AD037883-A806-CC49-A245-D57B933B860E}"/>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791CE710-0656-A24D-B46D-960677A0CA2A}" type="slidenum">
              <a:rPr lang="en-US" altLang="en-US"/>
              <a:pPr/>
              <a:t>1</a:t>
            </a:fld>
            <a:endParaRPr lang="en-US" altLang="en-US"/>
          </a:p>
        </p:txBody>
      </p:sp>
    </p:spTree>
    <p:extLst>
      <p:ext uri="{BB962C8B-B14F-4D97-AF65-F5344CB8AC3E}">
        <p14:creationId xmlns:p14="http://schemas.microsoft.com/office/powerpoint/2010/main" val="30996547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Slide Image Placeholder 1">
            <a:extLst>
              <a:ext uri="{FF2B5EF4-FFF2-40B4-BE49-F238E27FC236}">
                <a16:creationId xmlns:a16="http://schemas.microsoft.com/office/drawing/2014/main" id="{C1C3DCA3-394F-1647-BDE3-010EFCC0E0C2}"/>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626" name="Notes Placeholder 2">
            <a:extLst>
              <a:ext uri="{FF2B5EF4-FFF2-40B4-BE49-F238E27FC236}">
                <a16:creationId xmlns:a16="http://schemas.microsoft.com/office/drawing/2014/main" id="{CA09F357-D6F2-0249-A4B9-90E17A90F0A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26627" name="Slide Number Placeholder 3">
            <a:extLst>
              <a:ext uri="{FF2B5EF4-FFF2-40B4-BE49-F238E27FC236}">
                <a16:creationId xmlns:a16="http://schemas.microsoft.com/office/drawing/2014/main" id="{94F10637-9823-D34F-95E3-679D378F920B}"/>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91BA67BA-83CE-FF47-A71B-15F340403C6D}"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20283032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Slide Image Placeholder 1">
            <a:extLst>
              <a:ext uri="{FF2B5EF4-FFF2-40B4-BE49-F238E27FC236}">
                <a16:creationId xmlns:a16="http://schemas.microsoft.com/office/drawing/2014/main" id="{C1C3DCA3-394F-1647-BDE3-010EFCC0E0C2}"/>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626" name="Notes Placeholder 2">
            <a:extLst>
              <a:ext uri="{FF2B5EF4-FFF2-40B4-BE49-F238E27FC236}">
                <a16:creationId xmlns:a16="http://schemas.microsoft.com/office/drawing/2014/main" id="{CA09F357-D6F2-0249-A4B9-90E17A90F0A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26627" name="Slide Number Placeholder 3">
            <a:extLst>
              <a:ext uri="{FF2B5EF4-FFF2-40B4-BE49-F238E27FC236}">
                <a16:creationId xmlns:a16="http://schemas.microsoft.com/office/drawing/2014/main" id="{94F10637-9823-D34F-95E3-679D378F920B}"/>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91BA67BA-83CE-FF47-A71B-15F340403C6D}"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22917160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a:extLst>
              <a:ext uri="{FF2B5EF4-FFF2-40B4-BE49-F238E27FC236}">
                <a16:creationId xmlns:a16="http://schemas.microsoft.com/office/drawing/2014/main" id="{1DCB9B52-67BD-F540-91C0-20C96F20826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8" name="Notes Placeholder 2">
            <a:extLst>
              <a:ext uri="{FF2B5EF4-FFF2-40B4-BE49-F238E27FC236}">
                <a16:creationId xmlns:a16="http://schemas.microsoft.com/office/drawing/2014/main" id="{B8CF1704-6290-EB48-BBAC-4E4F8D8337E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34819" name="Slide Number Placeholder 3">
            <a:extLst>
              <a:ext uri="{FF2B5EF4-FFF2-40B4-BE49-F238E27FC236}">
                <a16:creationId xmlns:a16="http://schemas.microsoft.com/office/drawing/2014/main" id="{6E05037B-EB89-3F4C-B30A-8A9A1D86A54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740825B-B026-0346-855E-C13D26B7AAE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9409512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a:extLst>
              <a:ext uri="{FF2B5EF4-FFF2-40B4-BE49-F238E27FC236}">
                <a16:creationId xmlns:a16="http://schemas.microsoft.com/office/drawing/2014/main" id="{1DCB9B52-67BD-F540-91C0-20C96F20826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8" name="Notes Placeholder 2">
            <a:extLst>
              <a:ext uri="{FF2B5EF4-FFF2-40B4-BE49-F238E27FC236}">
                <a16:creationId xmlns:a16="http://schemas.microsoft.com/office/drawing/2014/main" id="{B8CF1704-6290-EB48-BBAC-4E4F8D8337E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34819" name="Slide Number Placeholder 3">
            <a:extLst>
              <a:ext uri="{FF2B5EF4-FFF2-40B4-BE49-F238E27FC236}">
                <a16:creationId xmlns:a16="http://schemas.microsoft.com/office/drawing/2014/main" id="{6E05037B-EB89-3F4C-B30A-8A9A1D86A54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740825B-B026-0346-855E-C13D26B7AAE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5647822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a:extLst>
              <a:ext uri="{FF2B5EF4-FFF2-40B4-BE49-F238E27FC236}">
                <a16:creationId xmlns:a16="http://schemas.microsoft.com/office/drawing/2014/main" id="{1DCB9B52-67BD-F540-91C0-20C96F20826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8" name="Notes Placeholder 2">
            <a:extLst>
              <a:ext uri="{FF2B5EF4-FFF2-40B4-BE49-F238E27FC236}">
                <a16:creationId xmlns:a16="http://schemas.microsoft.com/office/drawing/2014/main" id="{B8CF1704-6290-EB48-BBAC-4E4F8D8337E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34819" name="Slide Number Placeholder 3">
            <a:extLst>
              <a:ext uri="{FF2B5EF4-FFF2-40B4-BE49-F238E27FC236}">
                <a16:creationId xmlns:a16="http://schemas.microsoft.com/office/drawing/2014/main" id="{6E05037B-EB89-3F4C-B30A-8A9A1D86A54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740825B-B026-0346-855E-C13D26B7AAE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13290051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Slide Image Placeholder 1">
            <a:extLst>
              <a:ext uri="{FF2B5EF4-FFF2-40B4-BE49-F238E27FC236}">
                <a16:creationId xmlns:a16="http://schemas.microsoft.com/office/drawing/2014/main" id="{C1C3DCA3-394F-1647-BDE3-010EFCC0E0C2}"/>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626" name="Notes Placeholder 2">
            <a:extLst>
              <a:ext uri="{FF2B5EF4-FFF2-40B4-BE49-F238E27FC236}">
                <a16:creationId xmlns:a16="http://schemas.microsoft.com/office/drawing/2014/main" id="{CA09F357-D6F2-0249-A4B9-90E17A90F0A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26627" name="Slide Number Placeholder 3">
            <a:extLst>
              <a:ext uri="{FF2B5EF4-FFF2-40B4-BE49-F238E27FC236}">
                <a16:creationId xmlns:a16="http://schemas.microsoft.com/office/drawing/2014/main" id="{94F10637-9823-D34F-95E3-679D378F920B}"/>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91BA67BA-83CE-FF47-A71B-15F340403C6D}"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30308000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Slide Image Placeholder 1">
            <a:extLst>
              <a:ext uri="{FF2B5EF4-FFF2-40B4-BE49-F238E27FC236}">
                <a16:creationId xmlns:a16="http://schemas.microsoft.com/office/drawing/2014/main" id="{C1C3DCA3-394F-1647-BDE3-010EFCC0E0C2}"/>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626" name="Notes Placeholder 2">
            <a:extLst>
              <a:ext uri="{FF2B5EF4-FFF2-40B4-BE49-F238E27FC236}">
                <a16:creationId xmlns:a16="http://schemas.microsoft.com/office/drawing/2014/main" id="{CA09F357-D6F2-0249-A4B9-90E17A90F0A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26627" name="Slide Number Placeholder 3">
            <a:extLst>
              <a:ext uri="{FF2B5EF4-FFF2-40B4-BE49-F238E27FC236}">
                <a16:creationId xmlns:a16="http://schemas.microsoft.com/office/drawing/2014/main" id="{94F10637-9823-D34F-95E3-679D378F920B}"/>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91BA67BA-83CE-FF47-A71B-15F340403C6D}"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38622971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Slide Image Placeholder 1">
            <a:extLst>
              <a:ext uri="{FF2B5EF4-FFF2-40B4-BE49-F238E27FC236}">
                <a16:creationId xmlns:a16="http://schemas.microsoft.com/office/drawing/2014/main" id="{C1C3DCA3-394F-1647-BDE3-010EFCC0E0C2}"/>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626" name="Notes Placeholder 2">
            <a:extLst>
              <a:ext uri="{FF2B5EF4-FFF2-40B4-BE49-F238E27FC236}">
                <a16:creationId xmlns:a16="http://schemas.microsoft.com/office/drawing/2014/main" id="{CA09F357-D6F2-0249-A4B9-90E17A90F0A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26627" name="Slide Number Placeholder 3">
            <a:extLst>
              <a:ext uri="{FF2B5EF4-FFF2-40B4-BE49-F238E27FC236}">
                <a16:creationId xmlns:a16="http://schemas.microsoft.com/office/drawing/2014/main" id="{94F10637-9823-D34F-95E3-679D378F920B}"/>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91BA67BA-83CE-FF47-A71B-15F340403C6D}"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359235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C5F74-182E-BB48-8D2B-07C712E12C1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7CEE657-005A-474E-9EFB-2A7FC162D03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439296E-6C75-E244-8E26-09C724B5EE07}"/>
              </a:ext>
            </a:extLst>
          </p:cNvPr>
          <p:cNvSpPr>
            <a:spLocks noGrp="1"/>
          </p:cNvSpPr>
          <p:nvPr>
            <p:ph type="dt" sz="half" idx="10"/>
          </p:nvPr>
        </p:nvSpPr>
        <p:spPr/>
        <p:txBody>
          <a:bodyPr/>
          <a:lstStyle/>
          <a:p>
            <a:fld id="{5930C750-AE18-EC43-9491-942A17C3900E}" type="datetimeFigureOut">
              <a:rPr lang="en-US" smtClean="0"/>
              <a:t>11/5/20</a:t>
            </a:fld>
            <a:endParaRPr lang="en-US"/>
          </a:p>
        </p:txBody>
      </p:sp>
      <p:sp>
        <p:nvSpPr>
          <p:cNvPr id="5" name="Footer Placeholder 4">
            <a:extLst>
              <a:ext uri="{FF2B5EF4-FFF2-40B4-BE49-F238E27FC236}">
                <a16:creationId xmlns:a16="http://schemas.microsoft.com/office/drawing/2014/main" id="{8145E010-FD79-A640-AF78-35E57754B7E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5E2875C-49E3-0748-9DD7-E70261BF25B3}"/>
              </a:ext>
            </a:extLst>
          </p:cNvPr>
          <p:cNvSpPr>
            <a:spLocks noGrp="1"/>
          </p:cNvSpPr>
          <p:nvPr>
            <p:ph type="sldNum" sz="quarter" idx="12"/>
          </p:nvPr>
        </p:nvSpPr>
        <p:spPr/>
        <p:txBody>
          <a:bodyPr/>
          <a:lstStyle/>
          <a:p>
            <a:fld id="{1A2CFC11-EFDF-2A41-ADA5-A9517D3E7637}" type="slidenum">
              <a:rPr lang="en-US" smtClean="0"/>
              <a:t>‹#›</a:t>
            </a:fld>
            <a:endParaRPr lang="en-US"/>
          </a:p>
        </p:txBody>
      </p:sp>
    </p:spTree>
    <p:extLst>
      <p:ext uri="{BB962C8B-B14F-4D97-AF65-F5344CB8AC3E}">
        <p14:creationId xmlns:p14="http://schemas.microsoft.com/office/powerpoint/2010/main" val="1058464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38CFB4-D588-DB43-8329-CFBC4B02A6B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E655D7A-9D50-4C45-9864-6D30EB671FD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880838A-5656-124D-8BF3-1E949074F2B0}"/>
              </a:ext>
            </a:extLst>
          </p:cNvPr>
          <p:cNvSpPr>
            <a:spLocks noGrp="1"/>
          </p:cNvSpPr>
          <p:nvPr>
            <p:ph type="dt" sz="half" idx="10"/>
          </p:nvPr>
        </p:nvSpPr>
        <p:spPr/>
        <p:txBody>
          <a:bodyPr/>
          <a:lstStyle/>
          <a:p>
            <a:fld id="{5930C750-AE18-EC43-9491-942A17C3900E}" type="datetimeFigureOut">
              <a:rPr lang="en-US" smtClean="0"/>
              <a:t>11/5/20</a:t>
            </a:fld>
            <a:endParaRPr lang="en-US"/>
          </a:p>
        </p:txBody>
      </p:sp>
      <p:sp>
        <p:nvSpPr>
          <p:cNvPr id="5" name="Footer Placeholder 4">
            <a:extLst>
              <a:ext uri="{FF2B5EF4-FFF2-40B4-BE49-F238E27FC236}">
                <a16:creationId xmlns:a16="http://schemas.microsoft.com/office/drawing/2014/main" id="{7480D81D-7136-304C-AF23-CB01D64047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E4EAC51-11C7-CB48-B714-9A51BD23FD2D}"/>
              </a:ext>
            </a:extLst>
          </p:cNvPr>
          <p:cNvSpPr>
            <a:spLocks noGrp="1"/>
          </p:cNvSpPr>
          <p:nvPr>
            <p:ph type="sldNum" sz="quarter" idx="12"/>
          </p:nvPr>
        </p:nvSpPr>
        <p:spPr/>
        <p:txBody>
          <a:bodyPr/>
          <a:lstStyle/>
          <a:p>
            <a:fld id="{1A2CFC11-EFDF-2A41-ADA5-A9517D3E7637}" type="slidenum">
              <a:rPr lang="en-US" smtClean="0"/>
              <a:t>‹#›</a:t>
            </a:fld>
            <a:endParaRPr lang="en-US"/>
          </a:p>
        </p:txBody>
      </p:sp>
    </p:spTree>
    <p:extLst>
      <p:ext uri="{BB962C8B-B14F-4D97-AF65-F5344CB8AC3E}">
        <p14:creationId xmlns:p14="http://schemas.microsoft.com/office/powerpoint/2010/main" val="22383315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A1508CC-25B8-724E-A485-267836A2749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9C475C5-878A-7448-B7EA-5D1929BC113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3A597D-3E63-F34A-85AD-6926329098E8}"/>
              </a:ext>
            </a:extLst>
          </p:cNvPr>
          <p:cNvSpPr>
            <a:spLocks noGrp="1"/>
          </p:cNvSpPr>
          <p:nvPr>
            <p:ph type="dt" sz="half" idx="10"/>
          </p:nvPr>
        </p:nvSpPr>
        <p:spPr/>
        <p:txBody>
          <a:bodyPr/>
          <a:lstStyle/>
          <a:p>
            <a:fld id="{5930C750-AE18-EC43-9491-942A17C3900E}" type="datetimeFigureOut">
              <a:rPr lang="en-US" smtClean="0"/>
              <a:t>11/5/20</a:t>
            </a:fld>
            <a:endParaRPr lang="en-US"/>
          </a:p>
        </p:txBody>
      </p:sp>
      <p:sp>
        <p:nvSpPr>
          <p:cNvPr id="5" name="Footer Placeholder 4">
            <a:extLst>
              <a:ext uri="{FF2B5EF4-FFF2-40B4-BE49-F238E27FC236}">
                <a16:creationId xmlns:a16="http://schemas.microsoft.com/office/drawing/2014/main" id="{7ABA5C80-A328-A84B-A792-F52A97DE38E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AB1AD0C-13B0-7A45-8437-962E89F02FC8}"/>
              </a:ext>
            </a:extLst>
          </p:cNvPr>
          <p:cNvSpPr>
            <a:spLocks noGrp="1"/>
          </p:cNvSpPr>
          <p:nvPr>
            <p:ph type="sldNum" sz="quarter" idx="12"/>
          </p:nvPr>
        </p:nvSpPr>
        <p:spPr/>
        <p:txBody>
          <a:bodyPr/>
          <a:lstStyle/>
          <a:p>
            <a:fld id="{1A2CFC11-EFDF-2A41-ADA5-A9517D3E7637}" type="slidenum">
              <a:rPr lang="en-US" smtClean="0"/>
              <a:t>‹#›</a:t>
            </a:fld>
            <a:endParaRPr lang="en-US"/>
          </a:p>
        </p:txBody>
      </p:sp>
    </p:spTree>
    <p:extLst>
      <p:ext uri="{BB962C8B-B14F-4D97-AF65-F5344CB8AC3E}">
        <p14:creationId xmlns:p14="http://schemas.microsoft.com/office/powerpoint/2010/main" val="32565228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203200" y="787401"/>
            <a:ext cx="10972800" cy="452543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09567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Title 1"/>
          <p:cNvSpPr txBox="1">
            <a:spLocks/>
          </p:cNvSpPr>
          <p:nvPr userDrawn="1"/>
        </p:nvSpPr>
        <p:spPr>
          <a:xfrm>
            <a:off x="203200" y="1193800"/>
            <a:ext cx="9245600" cy="6096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3733" dirty="0">
                <a:solidFill>
                  <a:schemeClr val="bg1"/>
                </a:solidFill>
              </a:rPr>
              <a:t>Click to edit Master title style</a:t>
            </a:r>
          </a:p>
        </p:txBody>
      </p:sp>
    </p:spTree>
    <p:extLst>
      <p:ext uri="{BB962C8B-B14F-4D97-AF65-F5344CB8AC3E}">
        <p14:creationId xmlns:p14="http://schemas.microsoft.com/office/powerpoint/2010/main" val="19782927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2" y="273049"/>
            <a:ext cx="4011084" cy="1162051"/>
          </a:xfrm>
          <a:prstGeom prst="rect">
            <a:avLst/>
          </a:prstGeom>
        </p:spPr>
        <p:txBody>
          <a:bodyPr anchor="b"/>
          <a:lstStyle>
            <a:lvl1pPr algn="l">
              <a:defRPr sz="2667" b="1"/>
            </a:lvl1pPr>
          </a:lstStyle>
          <a:p>
            <a:r>
              <a:rPr lang="en-US"/>
              <a:t>Click to edit Master title style</a:t>
            </a:r>
          </a:p>
        </p:txBody>
      </p:sp>
      <p:sp>
        <p:nvSpPr>
          <p:cNvPr id="3" name="Content Placeholder 2"/>
          <p:cNvSpPr>
            <a:spLocks noGrp="1"/>
          </p:cNvSpPr>
          <p:nvPr>
            <p:ph idx="1"/>
          </p:nvPr>
        </p:nvSpPr>
        <p:spPr>
          <a:xfrm>
            <a:off x="4766733" y="273052"/>
            <a:ext cx="6815667" cy="5853113"/>
          </a:xfrm>
          <a:prstGeom prst="rect">
            <a:avLst/>
          </a:prstGeom>
        </p:spPr>
        <p:txBody>
          <a:bodyPr/>
          <a:lstStyle>
            <a:lvl1pPr>
              <a:defRPr sz="4267"/>
            </a:lvl1pPr>
            <a:lvl2pPr>
              <a:defRPr sz="3733"/>
            </a:lvl2pPr>
            <a:lvl3pPr>
              <a:defRPr sz="3200"/>
            </a:lvl3pPr>
            <a:lvl4pPr>
              <a:defRPr sz="2667"/>
            </a:lvl4pPr>
            <a:lvl5pPr>
              <a:defRPr sz="2667"/>
            </a:lvl5pPr>
            <a:lvl6pPr>
              <a:defRPr sz="2667"/>
            </a:lvl6pPr>
            <a:lvl7pPr>
              <a:defRPr sz="2667"/>
            </a:lvl7pPr>
            <a:lvl8pPr>
              <a:defRPr sz="2667"/>
            </a:lvl8pPr>
            <a:lvl9pPr>
              <a:defRPr sz="26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2" y="1435102"/>
            <a:ext cx="4011084" cy="4691063"/>
          </a:xfrm>
          <a:prstGeom prst="rect">
            <a:avLst/>
          </a:prstGeo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Click to edit Master text styles</a:t>
            </a:r>
          </a:p>
        </p:txBody>
      </p:sp>
      <p:sp>
        <p:nvSpPr>
          <p:cNvPr id="5" name="Date Placeholder 4"/>
          <p:cNvSpPr>
            <a:spLocks noGrp="1"/>
          </p:cNvSpPr>
          <p:nvPr>
            <p:ph type="dt" sz="half" idx="10"/>
          </p:nvPr>
        </p:nvSpPr>
        <p:spPr>
          <a:xfrm>
            <a:off x="609600" y="6356351"/>
            <a:ext cx="2844800" cy="366183"/>
          </a:xfrm>
          <a:prstGeom prst="rect">
            <a:avLst/>
          </a:prstGeom>
        </p:spPr>
        <p:txBody>
          <a:bodyPr/>
          <a:lstStyle>
            <a:lvl1pPr>
              <a:defRPr/>
            </a:lvl1pPr>
          </a:lstStyle>
          <a:p>
            <a:fld id="{80CC6A0C-5777-6141-8161-40A51E54DA25}" type="datetimeFigureOut">
              <a:rPr lang="en-US" altLang="en-US"/>
              <a:pPr/>
              <a:t>11/5/20</a:t>
            </a:fld>
            <a:endParaRPr lang="en-US" altLang="en-US"/>
          </a:p>
        </p:txBody>
      </p:sp>
      <p:sp>
        <p:nvSpPr>
          <p:cNvPr id="6" name="Footer Placeholder 5"/>
          <p:cNvSpPr>
            <a:spLocks noGrp="1"/>
          </p:cNvSpPr>
          <p:nvPr>
            <p:ph type="ftr" sz="quarter" idx="11"/>
          </p:nvPr>
        </p:nvSpPr>
        <p:spPr>
          <a:xfrm>
            <a:off x="4165600" y="6356351"/>
            <a:ext cx="3860800" cy="366183"/>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8737600" y="6356351"/>
            <a:ext cx="2844800" cy="366183"/>
          </a:xfrm>
          <a:prstGeom prst="rect">
            <a:avLst/>
          </a:prstGeom>
        </p:spPr>
        <p:txBody>
          <a:bodyPr/>
          <a:lstStyle>
            <a:lvl1pPr>
              <a:defRPr/>
            </a:lvl1pPr>
          </a:lstStyle>
          <a:p>
            <a:fld id="{BB1B0572-E7E6-434E-BFB5-5CD3555E83A4}"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294616464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9"/>
          </a:xfrm>
          <a:prstGeom prst="rect">
            <a:avLst/>
          </a:prstGeom>
        </p:spPr>
        <p:txBody>
          <a:bodyPr anchor="b"/>
          <a:lstStyle>
            <a:lvl1pPr algn="l">
              <a:defRPr sz="2667"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a:prstGeom prst="rect">
            <a:avLst/>
          </a:prstGeom>
        </p:spPr>
        <p:txBody>
          <a:bodyPr rtlCol="0">
            <a:normAutofit/>
          </a:bodyPr>
          <a:lstStyle>
            <a:lvl1pPr marL="0" indent="0">
              <a:buNone/>
              <a:defRPr sz="4267"/>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pPr lvl="0"/>
            <a:endParaRPr lang="en-US" noProof="0"/>
          </a:p>
        </p:txBody>
      </p:sp>
      <p:sp>
        <p:nvSpPr>
          <p:cNvPr id="4" name="Text Placeholder 3"/>
          <p:cNvSpPr>
            <a:spLocks noGrp="1"/>
          </p:cNvSpPr>
          <p:nvPr>
            <p:ph type="body" sz="half" idx="2"/>
          </p:nvPr>
        </p:nvSpPr>
        <p:spPr>
          <a:xfrm>
            <a:off x="2389717" y="5367338"/>
            <a:ext cx="7315200" cy="804863"/>
          </a:xfrm>
          <a:prstGeom prst="rect">
            <a:avLst/>
          </a:prstGeo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Click to edit Master text styles</a:t>
            </a:r>
          </a:p>
        </p:txBody>
      </p:sp>
      <p:sp>
        <p:nvSpPr>
          <p:cNvPr id="5" name="Date Placeholder 3"/>
          <p:cNvSpPr>
            <a:spLocks noGrp="1"/>
          </p:cNvSpPr>
          <p:nvPr>
            <p:ph type="dt" sz="half" idx="10"/>
          </p:nvPr>
        </p:nvSpPr>
        <p:spPr>
          <a:xfrm>
            <a:off x="609600" y="6356351"/>
            <a:ext cx="2844800" cy="366183"/>
          </a:xfrm>
          <a:prstGeom prst="rect">
            <a:avLst/>
          </a:prstGeom>
        </p:spPr>
        <p:txBody>
          <a:bodyPr/>
          <a:lstStyle>
            <a:lvl1pPr>
              <a:defRPr/>
            </a:lvl1pPr>
          </a:lstStyle>
          <a:p>
            <a:fld id="{01FA5FD1-732F-9047-B0F4-603D0EAC5CB0}" type="datetimeFigureOut">
              <a:rPr lang="en-US" altLang="en-US"/>
              <a:pPr/>
              <a:t>11/5/20</a:t>
            </a:fld>
            <a:endParaRPr lang="en-US" altLang="en-US"/>
          </a:p>
        </p:txBody>
      </p:sp>
      <p:sp>
        <p:nvSpPr>
          <p:cNvPr id="6" name="Footer Placeholder 4"/>
          <p:cNvSpPr>
            <a:spLocks noGrp="1"/>
          </p:cNvSpPr>
          <p:nvPr>
            <p:ph type="ftr" sz="quarter" idx="11"/>
          </p:nvPr>
        </p:nvSpPr>
        <p:spPr>
          <a:xfrm>
            <a:off x="4165600" y="6356351"/>
            <a:ext cx="3860800" cy="366183"/>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8737600" y="6356351"/>
            <a:ext cx="2844800" cy="366183"/>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155021324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09600" y="275167"/>
            <a:ext cx="10972800" cy="114300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609600" y="1600201"/>
            <a:ext cx="10972800" cy="452543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600" y="6356351"/>
            <a:ext cx="2844800" cy="366183"/>
          </a:xfrm>
          <a:prstGeom prst="rect">
            <a:avLst/>
          </a:prstGeom>
        </p:spPr>
        <p:txBody>
          <a:bodyPr/>
          <a:lstStyle>
            <a:lvl1pPr>
              <a:defRPr/>
            </a:lvl1pPr>
          </a:lstStyle>
          <a:p>
            <a:fld id="{D56D54B9-89B7-A248-9210-3C9346164D0F}" type="datetimeFigureOut">
              <a:rPr lang="en-US" altLang="en-US"/>
              <a:pPr/>
              <a:t>11/5/20</a:t>
            </a:fld>
            <a:endParaRPr lang="en-US" altLang="en-US"/>
          </a:p>
        </p:txBody>
      </p:sp>
      <p:sp>
        <p:nvSpPr>
          <p:cNvPr id="5" name="Footer Placeholder 4"/>
          <p:cNvSpPr>
            <a:spLocks noGrp="1"/>
          </p:cNvSpPr>
          <p:nvPr>
            <p:ph type="ftr" sz="quarter" idx="11"/>
          </p:nvPr>
        </p:nvSpPr>
        <p:spPr>
          <a:xfrm>
            <a:off x="4165600" y="6356351"/>
            <a:ext cx="3860800" cy="366183"/>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8737600" y="6356351"/>
            <a:ext cx="2844800" cy="366183"/>
          </a:xfrm>
          <a:prstGeom prst="rect">
            <a:avLst/>
          </a:prstGeom>
        </p:spPr>
        <p:txBody>
          <a:bodyPr/>
          <a:lstStyle>
            <a:lvl1pPr>
              <a:defRPr/>
            </a:lvl1pPr>
          </a:lstStyle>
          <a:p>
            <a:fld id="{B5559CE1-75A0-2043-A1BB-26E32B46DEB8}" type="slidenum">
              <a:rPr lang="en-US" altLang="en-US"/>
              <a:pPr/>
              <a:t>‹#›</a:t>
            </a:fld>
            <a:endParaRPr lang="en-US" altLang="en-US"/>
          </a:p>
        </p:txBody>
      </p:sp>
    </p:spTree>
    <p:extLst>
      <p:ext uri="{BB962C8B-B14F-4D97-AF65-F5344CB8AC3E}">
        <p14:creationId xmlns:p14="http://schemas.microsoft.com/office/powerpoint/2010/main" val="409847651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600" y="6356351"/>
            <a:ext cx="2844800" cy="366183"/>
          </a:xfrm>
          <a:prstGeom prst="rect">
            <a:avLst/>
          </a:prstGeom>
        </p:spPr>
        <p:txBody>
          <a:bodyPr/>
          <a:lstStyle>
            <a:lvl1pPr>
              <a:defRPr/>
            </a:lvl1pPr>
          </a:lstStyle>
          <a:p>
            <a:fld id="{EBE5339B-726A-CF41-B4A0-6109F9D8F0EB}" type="datetimeFigureOut">
              <a:rPr lang="en-US" altLang="en-US"/>
              <a:pPr/>
              <a:t>11/5/20</a:t>
            </a:fld>
            <a:endParaRPr lang="en-US" altLang="en-US"/>
          </a:p>
        </p:txBody>
      </p:sp>
      <p:sp>
        <p:nvSpPr>
          <p:cNvPr id="5" name="Footer Placeholder 4"/>
          <p:cNvSpPr>
            <a:spLocks noGrp="1"/>
          </p:cNvSpPr>
          <p:nvPr>
            <p:ph type="ftr" sz="quarter" idx="11"/>
          </p:nvPr>
        </p:nvSpPr>
        <p:spPr>
          <a:xfrm>
            <a:off x="4165600" y="6356351"/>
            <a:ext cx="3860800" cy="366183"/>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8737600" y="6356351"/>
            <a:ext cx="2844800" cy="366183"/>
          </a:xfrm>
          <a:prstGeom prst="rect">
            <a:avLst/>
          </a:prstGeom>
        </p:spPr>
        <p:txBody>
          <a:bodyPr/>
          <a:lstStyle>
            <a:lvl1pPr>
              <a:defRPr/>
            </a:lvl1pPr>
          </a:lstStyle>
          <a:p>
            <a:fld id="{D5ED28FB-5F5E-B441-A1E3-774C424C6E37}" type="slidenum">
              <a:rPr lang="en-US" altLang="en-US"/>
              <a:pPr/>
              <a:t>‹#›</a:t>
            </a:fld>
            <a:endParaRPr lang="en-US" altLang="en-US"/>
          </a:p>
        </p:txBody>
      </p:sp>
    </p:spTree>
    <p:extLst>
      <p:ext uri="{BB962C8B-B14F-4D97-AF65-F5344CB8AC3E}">
        <p14:creationId xmlns:p14="http://schemas.microsoft.com/office/powerpoint/2010/main" val="374498038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Title_and_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0" y="-25400"/>
            <a:ext cx="11039928" cy="517064"/>
          </a:xfrm>
          <a:prstGeom prst="rect">
            <a:avLst/>
          </a:prstGeom>
        </p:spPr>
        <p:txBody>
          <a:bodyPr wrap="square" anchor="t"/>
          <a:lstStyle>
            <a:lvl1pPr algn="l">
              <a:lnSpc>
                <a:spcPct val="90000"/>
              </a:lnSpc>
              <a:defRPr sz="3733" b="0">
                <a:solidFill>
                  <a:schemeClr val="bg1"/>
                </a:solidFill>
                <a:latin typeface="Century Schoolbook" charset="0"/>
                <a:ea typeface="Century Schoolbook" charset="0"/>
                <a:cs typeface="Century Schoolbook" charset="0"/>
              </a:defRPr>
            </a:lvl1pPr>
          </a:lstStyle>
          <a:p>
            <a:r>
              <a:rPr lang="en-US" dirty="0"/>
              <a:t>Click to edit master title </a:t>
            </a:r>
          </a:p>
        </p:txBody>
      </p:sp>
      <p:sp>
        <p:nvSpPr>
          <p:cNvPr id="3" name="Content Placeholder 2"/>
          <p:cNvSpPr>
            <a:spLocks noGrp="1"/>
          </p:cNvSpPr>
          <p:nvPr>
            <p:ph sz="half" idx="1" hasCustomPrompt="1"/>
          </p:nvPr>
        </p:nvSpPr>
        <p:spPr>
          <a:xfrm>
            <a:off x="304800" y="1092200"/>
            <a:ext cx="11327653" cy="4928125"/>
          </a:xfrm>
          <a:prstGeom prst="rect">
            <a:avLst/>
          </a:prstGeom>
        </p:spPr>
        <p:txBody>
          <a:bodyPr lIns="0" tIns="0" rIns="0" bIns="0">
            <a:normAutofit/>
          </a:bodyPr>
          <a:lstStyle>
            <a:lvl1pPr>
              <a:spcBef>
                <a:spcPts val="1600"/>
              </a:spcBef>
              <a:spcAft>
                <a:spcPts val="0"/>
              </a:spcAft>
              <a:defRPr sz="2400">
                <a:solidFill>
                  <a:schemeClr val="tx1"/>
                </a:solidFill>
                <a:latin typeface="Century Schoolbook" charset="0"/>
                <a:ea typeface="Century Schoolbook" charset="0"/>
                <a:cs typeface="Century Schoolbook" charset="0"/>
              </a:defRPr>
            </a:lvl1pPr>
            <a:lvl2pPr>
              <a:spcBef>
                <a:spcPts val="400"/>
              </a:spcBef>
              <a:spcAft>
                <a:spcPts val="0"/>
              </a:spcAft>
              <a:buFont typeface="Museo Sans For Dell" pitchFamily="2" charset="0"/>
              <a:buChar char="–"/>
              <a:defRPr sz="2133">
                <a:solidFill>
                  <a:schemeClr val="tx1"/>
                </a:solidFill>
                <a:latin typeface="Century Schoolbook" charset="0"/>
                <a:ea typeface="Century Schoolbook" charset="0"/>
                <a:cs typeface="Century Schoolbook" charset="0"/>
              </a:defRPr>
            </a:lvl2pPr>
            <a:lvl3pPr>
              <a:spcBef>
                <a:spcPts val="400"/>
              </a:spcBef>
              <a:spcAft>
                <a:spcPts val="0"/>
              </a:spcAft>
              <a:defRPr sz="1867">
                <a:solidFill>
                  <a:schemeClr val="tx1"/>
                </a:solidFill>
                <a:latin typeface="Century Schoolbook" charset="0"/>
                <a:ea typeface="Century Schoolbook" charset="0"/>
                <a:cs typeface="Century Schoolbook" charset="0"/>
              </a:defRPr>
            </a:lvl3pPr>
            <a:lvl4pPr>
              <a:spcBef>
                <a:spcPts val="400"/>
              </a:spcBef>
              <a:spcAft>
                <a:spcPts val="0"/>
              </a:spcAft>
              <a:defRPr sz="1600" baseline="0">
                <a:solidFill>
                  <a:schemeClr val="tx1"/>
                </a:solidFill>
                <a:latin typeface="Century Schoolbook" charset="0"/>
                <a:ea typeface="Century Schoolbook" charset="0"/>
                <a:cs typeface="Century Schoolbook" charset="0"/>
              </a:defRPr>
            </a:lvl4pPr>
            <a:lvl5pPr>
              <a:spcBef>
                <a:spcPts val="400"/>
              </a:spcBef>
              <a:spcAft>
                <a:spcPts val="0"/>
              </a:spcAft>
              <a:buClr>
                <a:schemeClr val="accent1"/>
              </a:buClr>
              <a:buNone/>
              <a:defRPr sz="1467">
                <a:solidFill>
                  <a:schemeClr val="tx1"/>
                </a:solidFill>
                <a:latin typeface="Museo Sans For Dell" pitchFamily="2" charset="0"/>
              </a:defRPr>
            </a:lvl5pPr>
            <a:lvl6pPr>
              <a:defRPr sz="2400"/>
            </a:lvl6pPr>
            <a:lvl7pPr>
              <a:defRPr sz="2400"/>
            </a:lvl7pPr>
            <a:lvl8pPr>
              <a:defRPr sz="2400"/>
            </a:lvl8pPr>
            <a:lvl9pPr>
              <a:defRPr sz="2400"/>
            </a:lvl9pPr>
          </a:lstStyle>
          <a:p>
            <a:pPr lvl="0"/>
            <a:r>
              <a:rPr lang="en-US" dirty="0"/>
              <a:t>Click to edit text</a:t>
            </a:r>
          </a:p>
          <a:p>
            <a:pPr lvl="1"/>
            <a:r>
              <a:rPr lang="en-US" dirty="0"/>
              <a:t>Second level</a:t>
            </a:r>
          </a:p>
          <a:p>
            <a:pPr lvl="2"/>
            <a:r>
              <a:rPr lang="en-US" dirty="0"/>
              <a:t>Third level</a:t>
            </a:r>
          </a:p>
          <a:p>
            <a:pPr lvl="3"/>
            <a:r>
              <a:rPr lang="en-US" dirty="0"/>
              <a:t>Fourth level</a:t>
            </a:r>
          </a:p>
        </p:txBody>
      </p:sp>
      <p:cxnSp>
        <p:nvCxnSpPr>
          <p:cNvPr id="20" name="Straight Connector 19"/>
          <p:cNvCxnSpPr>
            <a:cxnSpLocks noChangeShapeType="1"/>
          </p:cNvCxnSpPr>
          <p:nvPr/>
        </p:nvCxnSpPr>
        <p:spPr bwMode="auto">
          <a:xfrm>
            <a:off x="582085" y="6172200"/>
            <a:ext cx="11016047" cy="0"/>
          </a:xfrm>
          <a:prstGeom prst="line">
            <a:avLst/>
          </a:prstGeom>
          <a:noFill/>
          <a:ln w="9525">
            <a:solidFill>
              <a:srgbClr val="AAAAAA"/>
            </a:solidFill>
            <a:round/>
            <a:headEnd/>
            <a:tailEnd/>
          </a:ln>
        </p:spPr>
      </p:cxnSp>
    </p:spTree>
    <p:extLst>
      <p:ext uri="{BB962C8B-B14F-4D97-AF65-F5344CB8AC3E}">
        <p14:creationId xmlns:p14="http://schemas.microsoft.com/office/powerpoint/2010/main" val="807083998"/>
      </p:ext>
    </p:extLst>
  </p:cSld>
  <p:clrMapOvr>
    <a:masterClrMapping/>
  </p:clrMapOvr>
  <p:transition spd="med">
    <p:wipe dir="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5167"/>
            <a:ext cx="10972800" cy="114300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609600" y="1600201"/>
            <a:ext cx="10972800" cy="452543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600" y="6356351"/>
            <a:ext cx="2844800" cy="366183"/>
          </a:xfrm>
          <a:prstGeom prst="rect">
            <a:avLst/>
          </a:prstGeom>
        </p:spPr>
        <p:txBody>
          <a:bodyPr/>
          <a:lstStyle>
            <a:lvl1pPr>
              <a:defRPr/>
            </a:lvl1pPr>
          </a:lstStyle>
          <a:p>
            <a:fld id="{7BBC359C-8B98-904F-955B-7B675E601B13}" type="datetimeFigureOut">
              <a:rPr lang="en-US" altLang="en-US"/>
              <a:pPr/>
              <a:t>11/5/20</a:t>
            </a:fld>
            <a:endParaRPr lang="en-US" altLang="en-US"/>
          </a:p>
        </p:txBody>
      </p:sp>
      <p:sp>
        <p:nvSpPr>
          <p:cNvPr id="5" name="Footer Placeholder 4"/>
          <p:cNvSpPr>
            <a:spLocks noGrp="1"/>
          </p:cNvSpPr>
          <p:nvPr>
            <p:ph type="ftr" sz="quarter" idx="11"/>
          </p:nvPr>
        </p:nvSpPr>
        <p:spPr>
          <a:xfrm>
            <a:off x="4165600" y="6356351"/>
            <a:ext cx="3860800" cy="366183"/>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8737600" y="6356351"/>
            <a:ext cx="2844800" cy="366183"/>
          </a:xfrm>
          <a:prstGeom prst="rect">
            <a:avLst/>
          </a:prstGeom>
        </p:spPr>
        <p:txBody>
          <a:bodyPr/>
          <a:lstStyle>
            <a:lvl1pPr>
              <a:defRPr/>
            </a:lvl1pPr>
          </a:lstStyle>
          <a:p>
            <a:fld id="{D9A8E8E7-A6E1-1A4E-BFDF-C30BFEC4FA62}" type="slidenum">
              <a:rPr lang="en-US" altLang="en-US"/>
              <a:pPr/>
              <a:t>‹#›</a:t>
            </a:fld>
            <a:endParaRPr lang="en-US" altLang="en-US"/>
          </a:p>
        </p:txBody>
      </p:sp>
    </p:spTree>
    <p:extLst>
      <p:ext uri="{BB962C8B-B14F-4D97-AF65-F5344CB8AC3E}">
        <p14:creationId xmlns:p14="http://schemas.microsoft.com/office/powerpoint/2010/main" val="38208352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010631-AF79-CB4F-8027-E06275735D4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EEBB81B-56D3-6149-BE5A-B00FBE9E345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746F13A-7E39-0443-AD3F-36E43E3FD6B7}"/>
              </a:ext>
            </a:extLst>
          </p:cNvPr>
          <p:cNvSpPr>
            <a:spLocks noGrp="1"/>
          </p:cNvSpPr>
          <p:nvPr>
            <p:ph type="dt" sz="half" idx="10"/>
          </p:nvPr>
        </p:nvSpPr>
        <p:spPr/>
        <p:txBody>
          <a:bodyPr/>
          <a:lstStyle/>
          <a:p>
            <a:fld id="{5930C750-AE18-EC43-9491-942A17C3900E}" type="datetimeFigureOut">
              <a:rPr lang="en-US" smtClean="0"/>
              <a:t>11/5/20</a:t>
            </a:fld>
            <a:endParaRPr lang="en-US"/>
          </a:p>
        </p:txBody>
      </p:sp>
      <p:sp>
        <p:nvSpPr>
          <p:cNvPr id="5" name="Footer Placeholder 4">
            <a:extLst>
              <a:ext uri="{FF2B5EF4-FFF2-40B4-BE49-F238E27FC236}">
                <a16:creationId xmlns:a16="http://schemas.microsoft.com/office/drawing/2014/main" id="{186BA85F-3A2A-B94E-B0B8-C577153721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779DC4E-0554-5A47-997D-B0D36D69A946}"/>
              </a:ext>
            </a:extLst>
          </p:cNvPr>
          <p:cNvSpPr>
            <a:spLocks noGrp="1"/>
          </p:cNvSpPr>
          <p:nvPr>
            <p:ph type="sldNum" sz="quarter" idx="12"/>
          </p:nvPr>
        </p:nvSpPr>
        <p:spPr/>
        <p:txBody>
          <a:bodyPr/>
          <a:lstStyle/>
          <a:p>
            <a:fld id="{1A2CFC11-EFDF-2A41-ADA5-A9517D3E7637}" type="slidenum">
              <a:rPr lang="en-US" smtClean="0"/>
              <a:t>‹#›</a:t>
            </a:fld>
            <a:endParaRPr lang="en-US"/>
          </a:p>
        </p:txBody>
      </p:sp>
    </p:spTree>
    <p:extLst>
      <p:ext uri="{BB962C8B-B14F-4D97-AF65-F5344CB8AC3E}">
        <p14:creationId xmlns:p14="http://schemas.microsoft.com/office/powerpoint/2010/main" val="132406617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itle_Only">
    <p:spTree>
      <p:nvGrpSpPr>
        <p:cNvPr id="1" name=""/>
        <p:cNvGrpSpPr/>
        <p:nvPr/>
      </p:nvGrpSpPr>
      <p:grpSpPr>
        <a:xfrm>
          <a:off x="0" y="0"/>
          <a:ext cx="0" cy="0"/>
          <a:chOff x="0" y="0"/>
          <a:chExt cx="0" cy="0"/>
        </a:xfrm>
      </p:grpSpPr>
      <p:sp>
        <p:nvSpPr>
          <p:cNvPr id="10" name="Title 1"/>
          <p:cNvSpPr>
            <a:spLocks noGrp="1"/>
          </p:cNvSpPr>
          <p:nvPr>
            <p:ph type="title" hasCustomPrompt="1"/>
          </p:nvPr>
        </p:nvSpPr>
        <p:spPr>
          <a:xfrm>
            <a:off x="567872" y="261563"/>
            <a:ext cx="10985501" cy="590931"/>
          </a:xfrm>
          <a:prstGeom prst="rect">
            <a:avLst/>
          </a:prstGeom>
        </p:spPr>
        <p:txBody>
          <a:bodyPr wrap="square" anchor="t"/>
          <a:lstStyle>
            <a:lvl1pPr>
              <a:lnSpc>
                <a:spcPct val="90000"/>
              </a:lnSpc>
              <a:defRPr sz="4267" b="0">
                <a:solidFill>
                  <a:schemeClr val="accent1"/>
                </a:solidFill>
                <a:latin typeface="Museo For Dell" pitchFamily="2" charset="0"/>
              </a:defRPr>
            </a:lvl1pPr>
          </a:lstStyle>
          <a:p>
            <a:r>
              <a:rPr lang="en-US" dirty="0"/>
              <a:t>Click to edit master title</a:t>
            </a:r>
          </a:p>
        </p:txBody>
      </p:sp>
      <p:cxnSp>
        <p:nvCxnSpPr>
          <p:cNvPr id="8" name="Straight Connector 7"/>
          <p:cNvCxnSpPr>
            <a:cxnSpLocks noChangeShapeType="1"/>
          </p:cNvCxnSpPr>
          <p:nvPr userDrawn="1"/>
        </p:nvCxnSpPr>
        <p:spPr bwMode="auto">
          <a:xfrm>
            <a:off x="582085" y="6172200"/>
            <a:ext cx="11016047" cy="0"/>
          </a:xfrm>
          <a:prstGeom prst="line">
            <a:avLst/>
          </a:prstGeom>
          <a:noFill/>
          <a:ln w="9525">
            <a:solidFill>
              <a:srgbClr val="AAAAAA"/>
            </a:solidFill>
            <a:round/>
            <a:headEnd/>
            <a:tailEnd/>
          </a:ln>
        </p:spPr>
      </p:cxnSp>
    </p:spTree>
    <p:extLst>
      <p:ext uri="{BB962C8B-B14F-4D97-AF65-F5344CB8AC3E}">
        <p14:creationId xmlns:p14="http://schemas.microsoft.com/office/powerpoint/2010/main" val="522263573"/>
      </p:ext>
    </p:extLst>
  </p:cSld>
  <p:clrMapOvr>
    <a:masterClrMapping/>
  </p:clrMapOvr>
  <p:transition spd="med">
    <p:wipe dir="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40932A-7049-E244-A552-A089DD94ECB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7F1626F-7D9A-F14F-80C0-7FE675B2ABD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BF2512E-0E2D-C941-8FAF-6C055152631A}"/>
              </a:ext>
            </a:extLst>
          </p:cNvPr>
          <p:cNvSpPr>
            <a:spLocks noGrp="1"/>
          </p:cNvSpPr>
          <p:nvPr>
            <p:ph type="dt" sz="half" idx="10"/>
          </p:nvPr>
        </p:nvSpPr>
        <p:spPr/>
        <p:txBody>
          <a:bodyPr/>
          <a:lstStyle/>
          <a:p>
            <a:fld id="{5930C750-AE18-EC43-9491-942A17C3900E}" type="datetimeFigureOut">
              <a:rPr lang="en-US" smtClean="0"/>
              <a:t>11/5/20</a:t>
            </a:fld>
            <a:endParaRPr lang="en-US"/>
          </a:p>
        </p:txBody>
      </p:sp>
      <p:sp>
        <p:nvSpPr>
          <p:cNvPr id="5" name="Footer Placeholder 4">
            <a:extLst>
              <a:ext uri="{FF2B5EF4-FFF2-40B4-BE49-F238E27FC236}">
                <a16:creationId xmlns:a16="http://schemas.microsoft.com/office/drawing/2014/main" id="{20631E45-73B4-6747-B321-2E483BC27A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C03C89F-D861-0C40-B76D-AD82020CC652}"/>
              </a:ext>
            </a:extLst>
          </p:cNvPr>
          <p:cNvSpPr>
            <a:spLocks noGrp="1"/>
          </p:cNvSpPr>
          <p:nvPr>
            <p:ph type="sldNum" sz="quarter" idx="12"/>
          </p:nvPr>
        </p:nvSpPr>
        <p:spPr/>
        <p:txBody>
          <a:bodyPr/>
          <a:lstStyle/>
          <a:p>
            <a:fld id="{1A2CFC11-EFDF-2A41-ADA5-A9517D3E7637}" type="slidenum">
              <a:rPr lang="en-US" smtClean="0"/>
              <a:t>‹#›</a:t>
            </a:fld>
            <a:endParaRPr lang="en-US"/>
          </a:p>
        </p:txBody>
      </p:sp>
    </p:spTree>
    <p:extLst>
      <p:ext uri="{BB962C8B-B14F-4D97-AF65-F5344CB8AC3E}">
        <p14:creationId xmlns:p14="http://schemas.microsoft.com/office/powerpoint/2010/main" val="17923576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789384-B21C-FE4D-B186-D2DE01D1315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D0F0ACB-00E0-EA44-94F9-907CF0B18AA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7681A74-F708-A543-8461-8E2A496FD97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7D3DD59-2E86-404C-AD21-964509446B09}"/>
              </a:ext>
            </a:extLst>
          </p:cNvPr>
          <p:cNvSpPr>
            <a:spLocks noGrp="1"/>
          </p:cNvSpPr>
          <p:nvPr>
            <p:ph type="dt" sz="half" idx="10"/>
          </p:nvPr>
        </p:nvSpPr>
        <p:spPr/>
        <p:txBody>
          <a:bodyPr/>
          <a:lstStyle/>
          <a:p>
            <a:fld id="{5930C750-AE18-EC43-9491-942A17C3900E}" type="datetimeFigureOut">
              <a:rPr lang="en-US" smtClean="0"/>
              <a:t>11/5/20</a:t>
            </a:fld>
            <a:endParaRPr lang="en-US"/>
          </a:p>
        </p:txBody>
      </p:sp>
      <p:sp>
        <p:nvSpPr>
          <p:cNvPr id="6" name="Footer Placeholder 5">
            <a:extLst>
              <a:ext uri="{FF2B5EF4-FFF2-40B4-BE49-F238E27FC236}">
                <a16:creationId xmlns:a16="http://schemas.microsoft.com/office/drawing/2014/main" id="{2D55D805-E7AB-BF4F-8169-0FE381DD1C4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C1CBC66-E29D-5348-B1E0-A7385E028D30}"/>
              </a:ext>
            </a:extLst>
          </p:cNvPr>
          <p:cNvSpPr>
            <a:spLocks noGrp="1"/>
          </p:cNvSpPr>
          <p:nvPr>
            <p:ph type="sldNum" sz="quarter" idx="12"/>
          </p:nvPr>
        </p:nvSpPr>
        <p:spPr/>
        <p:txBody>
          <a:bodyPr/>
          <a:lstStyle/>
          <a:p>
            <a:fld id="{1A2CFC11-EFDF-2A41-ADA5-A9517D3E7637}" type="slidenum">
              <a:rPr lang="en-US" smtClean="0"/>
              <a:t>‹#›</a:t>
            </a:fld>
            <a:endParaRPr lang="en-US"/>
          </a:p>
        </p:txBody>
      </p:sp>
    </p:spTree>
    <p:extLst>
      <p:ext uri="{BB962C8B-B14F-4D97-AF65-F5344CB8AC3E}">
        <p14:creationId xmlns:p14="http://schemas.microsoft.com/office/powerpoint/2010/main" val="42487438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6B1853-E1D5-5248-81D4-129C121D82A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0A29E33-962E-3D4C-A91F-B6ED4711EBF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5F8A5D9-84B1-B243-A7E5-60B88515BB1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B7EDEFD-C894-3844-8E69-BD2106E16B6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61FCC94-A239-BC4E-A4D2-3BD1F10D779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17C9834-4B66-5A46-AEC1-634718082224}"/>
              </a:ext>
            </a:extLst>
          </p:cNvPr>
          <p:cNvSpPr>
            <a:spLocks noGrp="1"/>
          </p:cNvSpPr>
          <p:nvPr>
            <p:ph type="dt" sz="half" idx="10"/>
          </p:nvPr>
        </p:nvSpPr>
        <p:spPr/>
        <p:txBody>
          <a:bodyPr/>
          <a:lstStyle/>
          <a:p>
            <a:fld id="{5930C750-AE18-EC43-9491-942A17C3900E}" type="datetimeFigureOut">
              <a:rPr lang="en-US" smtClean="0"/>
              <a:t>11/5/20</a:t>
            </a:fld>
            <a:endParaRPr lang="en-US"/>
          </a:p>
        </p:txBody>
      </p:sp>
      <p:sp>
        <p:nvSpPr>
          <p:cNvPr id="8" name="Footer Placeholder 7">
            <a:extLst>
              <a:ext uri="{FF2B5EF4-FFF2-40B4-BE49-F238E27FC236}">
                <a16:creationId xmlns:a16="http://schemas.microsoft.com/office/drawing/2014/main" id="{20231009-6D5E-9546-AA2F-623451B4571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03EF0D9-3C1D-C545-9699-F4B493874FE4}"/>
              </a:ext>
            </a:extLst>
          </p:cNvPr>
          <p:cNvSpPr>
            <a:spLocks noGrp="1"/>
          </p:cNvSpPr>
          <p:nvPr>
            <p:ph type="sldNum" sz="quarter" idx="12"/>
          </p:nvPr>
        </p:nvSpPr>
        <p:spPr/>
        <p:txBody>
          <a:bodyPr/>
          <a:lstStyle/>
          <a:p>
            <a:fld id="{1A2CFC11-EFDF-2A41-ADA5-A9517D3E7637}" type="slidenum">
              <a:rPr lang="en-US" smtClean="0"/>
              <a:t>‹#›</a:t>
            </a:fld>
            <a:endParaRPr lang="en-US"/>
          </a:p>
        </p:txBody>
      </p:sp>
    </p:spTree>
    <p:extLst>
      <p:ext uri="{BB962C8B-B14F-4D97-AF65-F5344CB8AC3E}">
        <p14:creationId xmlns:p14="http://schemas.microsoft.com/office/powerpoint/2010/main" val="32493899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EA3C9F-7D12-3545-960E-705A57668C4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7E2C850-D872-A241-B2B2-7623EF39B3D0}"/>
              </a:ext>
            </a:extLst>
          </p:cNvPr>
          <p:cNvSpPr>
            <a:spLocks noGrp="1"/>
          </p:cNvSpPr>
          <p:nvPr>
            <p:ph type="dt" sz="half" idx="10"/>
          </p:nvPr>
        </p:nvSpPr>
        <p:spPr/>
        <p:txBody>
          <a:bodyPr/>
          <a:lstStyle/>
          <a:p>
            <a:fld id="{5930C750-AE18-EC43-9491-942A17C3900E}" type="datetimeFigureOut">
              <a:rPr lang="en-US" smtClean="0"/>
              <a:t>11/5/20</a:t>
            </a:fld>
            <a:endParaRPr lang="en-US"/>
          </a:p>
        </p:txBody>
      </p:sp>
      <p:sp>
        <p:nvSpPr>
          <p:cNvPr id="4" name="Footer Placeholder 3">
            <a:extLst>
              <a:ext uri="{FF2B5EF4-FFF2-40B4-BE49-F238E27FC236}">
                <a16:creationId xmlns:a16="http://schemas.microsoft.com/office/drawing/2014/main" id="{726ADEAC-2CB6-1D4C-A1DB-89C644319E4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9CB009C-E6AF-8948-BA86-4D21DC6559D9}"/>
              </a:ext>
            </a:extLst>
          </p:cNvPr>
          <p:cNvSpPr>
            <a:spLocks noGrp="1"/>
          </p:cNvSpPr>
          <p:nvPr>
            <p:ph type="sldNum" sz="quarter" idx="12"/>
          </p:nvPr>
        </p:nvSpPr>
        <p:spPr/>
        <p:txBody>
          <a:bodyPr/>
          <a:lstStyle/>
          <a:p>
            <a:fld id="{1A2CFC11-EFDF-2A41-ADA5-A9517D3E7637}" type="slidenum">
              <a:rPr lang="en-US" smtClean="0"/>
              <a:t>‹#›</a:t>
            </a:fld>
            <a:endParaRPr lang="en-US"/>
          </a:p>
        </p:txBody>
      </p:sp>
    </p:spTree>
    <p:extLst>
      <p:ext uri="{BB962C8B-B14F-4D97-AF65-F5344CB8AC3E}">
        <p14:creationId xmlns:p14="http://schemas.microsoft.com/office/powerpoint/2010/main" val="28015912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F53CC0B-231A-5D4C-B50C-6990FC9FCC0A}"/>
              </a:ext>
            </a:extLst>
          </p:cNvPr>
          <p:cNvSpPr>
            <a:spLocks noGrp="1"/>
          </p:cNvSpPr>
          <p:nvPr>
            <p:ph type="dt" sz="half" idx="10"/>
          </p:nvPr>
        </p:nvSpPr>
        <p:spPr/>
        <p:txBody>
          <a:bodyPr/>
          <a:lstStyle/>
          <a:p>
            <a:fld id="{5930C750-AE18-EC43-9491-942A17C3900E}" type="datetimeFigureOut">
              <a:rPr lang="en-US" smtClean="0"/>
              <a:t>11/5/20</a:t>
            </a:fld>
            <a:endParaRPr lang="en-US"/>
          </a:p>
        </p:txBody>
      </p:sp>
      <p:sp>
        <p:nvSpPr>
          <p:cNvPr id="3" name="Footer Placeholder 2">
            <a:extLst>
              <a:ext uri="{FF2B5EF4-FFF2-40B4-BE49-F238E27FC236}">
                <a16:creationId xmlns:a16="http://schemas.microsoft.com/office/drawing/2014/main" id="{02100CFF-A594-B745-B588-F3BA499A096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19C5C5C-C143-EF48-8332-547B11A90485}"/>
              </a:ext>
            </a:extLst>
          </p:cNvPr>
          <p:cNvSpPr>
            <a:spLocks noGrp="1"/>
          </p:cNvSpPr>
          <p:nvPr>
            <p:ph type="sldNum" sz="quarter" idx="12"/>
          </p:nvPr>
        </p:nvSpPr>
        <p:spPr/>
        <p:txBody>
          <a:bodyPr/>
          <a:lstStyle/>
          <a:p>
            <a:fld id="{1A2CFC11-EFDF-2A41-ADA5-A9517D3E7637}" type="slidenum">
              <a:rPr lang="en-US" smtClean="0"/>
              <a:t>‹#›</a:t>
            </a:fld>
            <a:endParaRPr lang="en-US"/>
          </a:p>
        </p:txBody>
      </p:sp>
    </p:spTree>
    <p:extLst>
      <p:ext uri="{BB962C8B-B14F-4D97-AF65-F5344CB8AC3E}">
        <p14:creationId xmlns:p14="http://schemas.microsoft.com/office/powerpoint/2010/main" val="14875133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EE3709-8557-4441-B9CA-E8FD675B992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DD687A9-E73C-3046-B5A2-336EFB280F3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B2394F4-5E37-0543-873C-271313317AE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BDEB37B-D0FF-554C-9132-939DF04067CB}"/>
              </a:ext>
            </a:extLst>
          </p:cNvPr>
          <p:cNvSpPr>
            <a:spLocks noGrp="1"/>
          </p:cNvSpPr>
          <p:nvPr>
            <p:ph type="dt" sz="half" idx="10"/>
          </p:nvPr>
        </p:nvSpPr>
        <p:spPr/>
        <p:txBody>
          <a:bodyPr/>
          <a:lstStyle/>
          <a:p>
            <a:fld id="{5930C750-AE18-EC43-9491-942A17C3900E}" type="datetimeFigureOut">
              <a:rPr lang="en-US" smtClean="0"/>
              <a:t>11/5/20</a:t>
            </a:fld>
            <a:endParaRPr lang="en-US"/>
          </a:p>
        </p:txBody>
      </p:sp>
      <p:sp>
        <p:nvSpPr>
          <p:cNvPr id="6" name="Footer Placeholder 5">
            <a:extLst>
              <a:ext uri="{FF2B5EF4-FFF2-40B4-BE49-F238E27FC236}">
                <a16:creationId xmlns:a16="http://schemas.microsoft.com/office/drawing/2014/main" id="{69564E33-7C3A-AC43-852C-741F78E4778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BCC0865-940A-904D-B9AC-0CA643A76421}"/>
              </a:ext>
            </a:extLst>
          </p:cNvPr>
          <p:cNvSpPr>
            <a:spLocks noGrp="1"/>
          </p:cNvSpPr>
          <p:nvPr>
            <p:ph type="sldNum" sz="quarter" idx="12"/>
          </p:nvPr>
        </p:nvSpPr>
        <p:spPr/>
        <p:txBody>
          <a:bodyPr/>
          <a:lstStyle/>
          <a:p>
            <a:fld id="{1A2CFC11-EFDF-2A41-ADA5-A9517D3E7637}" type="slidenum">
              <a:rPr lang="en-US" smtClean="0"/>
              <a:t>‹#›</a:t>
            </a:fld>
            <a:endParaRPr lang="en-US"/>
          </a:p>
        </p:txBody>
      </p:sp>
    </p:spTree>
    <p:extLst>
      <p:ext uri="{BB962C8B-B14F-4D97-AF65-F5344CB8AC3E}">
        <p14:creationId xmlns:p14="http://schemas.microsoft.com/office/powerpoint/2010/main" val="15074139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398B4C-CA29-F543-9801-B1496CEFFC6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1A5EBE1-24FC-C94E-AA4B-9001408B2E1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662E6E6-6F35-EC4F-945E-68E3AE21B09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7768D57-A3B5-A143-B9A5-1CF5731F6479}"/>
              </a:ext>
            </a:extLst>
          </p:cNvPr>
          <p:cNvSpPr>
            <a:spLocks noGrp="1"/>
          </p:cNvSpPr>
          <p:nvPr>
            <p:ph type="dt" sz="half" idx="10"/>
          </p:nvPr>
        </p:nvSpPr>
        <p:spPr/>
        <p:txBody>
          <a:bodyPr/>
          <a:lstStyle/>
          <a:p>
            <a:fld id="{5930C750-AE18-EC43-9491-942A17C3900E}" type="datetimeFigureOut">
              <a:rPr lang="en-US" smtClean="0"/>
              <a:t>11/5/20</a:t>
            </a:fld>
            <a:endParaRPr lang="en-US"/>
          </a:p>
        </p:txBody>
      </p:sp>
      <p:sp>
        <p:nvSpPr>
          <p:cNvPr id="6" name="Footer Placeholder 5">
            <a:extLst>
              <a:ext uri="{FF2B5EF4-FFF2-40B4-BE49-F238E27FC236}">
                <a16:creationId xmlns:a16="http://schemas.microsoft.com/office/drawing/2014/main" id="{98737337-B90D-8C44-A277-4C9650A0629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A042EDE-4632-9A4D-A4A2-3C40F6CCFC15}"/>
              </a:ext>
            </a:extLst>
          </p:cNvPr>
          <p:cNvSpPr>
            <a:spLocks noGrp="1"/>
          </p:cNvSpPr>
          <p:nvPr>
            <p:ph type="sldNum" sz="quarter" idx="12"/>
          </p:nvPr>
        </p:nvSpPr>
        <p:spPr/>
        <p:txBody>
          <a:bodyPr/>
          <a:lstStyle/>
          <a:p>
            <a:fld id="{1A2CFC11-EFDF-2A41-ADA5-A9517D3E7637}" type="slidenum">
              <a:rPr lang="en-US" smtClean="0"/>
              <a:t>‹#›</a:t>
            </a:fld>
            <a:endParaRPr lang="en-US"/>
          </a:p>
        </p:txBody>
      </p:sp>
    </p:spTree>
    <p:extLst>
      <p:ext uri="{BB962C8B-B14F-4D97-AF65-F5344CB8AC3E}">
        <p14:creationId xmlns:p14="http://schemas.microsoft.com/office/powerpoint/2010/main" val="27464045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image" Target="../media/image1.emf"/><Relationship Id="rId5" Type="http://schemas.openxmlformats.org/officeDocument/2006/relationships/slideLayout" Target="../slideLayouts/slideLayout16.xml"/><Relationship Id="rId10"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F310981-2FFD-754A-BD07-0FA7A8DBAA3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D6A86A5-2AA3-2140-9A6E-48DBFBCD0B1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623C510-4132-CD46-843D-6B4391ACFF7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930C750-AE18-EC43-9491-942A17C3900E}" type="datetimeFigureOut">
              <a:rPr lang="en-US" smtClean="0"/>
              <a:t>11/5/20</a:t>
            </a:fld>
            <a:endParaRPr lang="en-US"/>
          </a:p>
        </p:txBody>
      </p:sp>
      <p:sp>
        <p:nvSpPr>
          <p:cNvPr id="5" name="Footer Placeholder 4">
            <a:extLst>
              <a:ext uri="{FF2B5EF4-FFF2-40B4-BE49-F238E27FC236}">
                <a16:creationId xmlns:a16="http://schemas.microsoft.com/office/drawing/2014/main" id="{0C9EA088-8C7C-3C4A-8B72-0C34ED58552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15F9200-B4E2-B04D-830A-D00CCD0E551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A2CFC11-EFDF-2A41-ADA5-A9517D3E7637}" type="slidenum">
              <a:rPr lang="en-US" smtClean="0"/>
              <a:t>‹#›</a:t>
            </a:fld>
            <a:endParaRPr lang="en-US"/>
          </a:p>
        </p:txBody>
      </p:sp>
    </p:spTree>
    <p:extLst>
      <p:ext uri="{BB962C8B-B14F-4D97-AF65-F5344CB8AC3E}">
        <p14:creationId xmlns:p14="http://schemas.microsoft.com/office/powerpoint/2010/main" val="14763333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6248400"/>
            <a:ext cx="12192000" cy="6096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sz="2400">
              <a:solidFill>
                <a:srgbClr val="E6B9B8"/>
              </a:solidFill>
            </a:endParaRPr>
          </a:p>
        </p:txBody>
      </p:sp>
      <p:sp>
        <p:nvSpPr>
          <p:cNvPr id="9" name="TextBox 11"/>
          <p:cNvSpPr txBox="1">
            <a:spLocks noChangeArrowheads="1"/>
          </p:cNvSpPr>
          <p:nvPr userDrawn="1"/>
        </p:nvSpPr>
        <p:spPr bwMode="auto">
          <a:xfrm>
            <a:off x="340784" y="6261100"/>
            <a:ext cx="9042400"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400" b="1">
                <a:solidFill>
                  <a:schemeClr val="bg1"/>
                </a:solidFill>
              </a:rPr>
              <a:pPr/>
              <a:t>‹#›</a:t>
            </a:fld>
            <a:r>
              <a:rPr lang="en-US" altLang="en-US" sz="1400" b="1" dirty="0">
                <a:solidFill>
                  <a:schemeClr val="bg1"/>
                </a:solidFill>
              </a:rPr>
              <a:t> </a:t>
            </a:r>
            <a:r>
              <a:rPr lang="en-US" altLang="en-US" sz="1400" dirty="0">
                <a:solidFill>
                  <a:schemeClr val="bg1"/>
                </a:solidFill>
              </a:rPr>
              <a:t>|</a:t>
            </a:r>
            <a:r>
              <a:rPr lang="en-US" altLang="en-US" sz="1400" b="1" dirty="0">
                <a:solidFill>
                  <a:schemeClr val="bg1"/>
                </a:solidFill>
              </a:rPr>
              <a:t> Introduction to Databases (F18): </a:t>
            </a:r>
            <a:r>
              <a:rPr lang="en-US" altLang="en-US" sz="1400" i="1" dirty="0">
                <a:solidFill>
                  <a:schemeClr val="bg1"/>
                </a:solidFill>
              </a:rPr>
              <a:t>Lecture 11:</a:t>
            </a:r>
            <a:r>
              <a:rPr lang="en-US" altLang="en-US" sz="1400" i="1" baseline="0" dirty="0">
                <a:solidFill>
                  <a:schemeClr val="bg1"/>
                </a:solidFill>
              </a:rPr>
              <a:t> Query Processing, Transactions, Recovery</a:t>
            </a:r>
            <a:br>
              <a:rPr lang="en-US" altLang="en-US" sz="1400" i="1" baseline="0" dirty="0">
                <a:solidFill>
                  <a:schemeClr val="bg1"/>
                </a:solidFill>
              </a:rPr>
            </a:br>
            <a:r>
              <a:rPr lang="de-DE" altLang="en-US" sz="1200" i="1" dirty="0">
                <a:solidFill>
                  <a:schemeClr val="bg1"/>
                </a:solidFill>
              </a:rPr>
              <a:t>© Donald F. Ferguson, 2018</a:t>
            </a:r>
            <a:endParaRPr lang="en-US" altLang="en-US" sz="1200" i="1" dirty="0">
              <a:solidFill>
                <a:schemeClr val="bg1"/>
              </a:solidFill>
            </a:endParaRPr>
          </a:p>
        </p:txBody>
      </p:sp>
      <p:pic>
        <p:nvPicPr>
          <p:cNvPr id="12" name="Picture 10"/>
          <p:cNvPicPr>
            <a:picLocks noChangeAspect="1"/>
          </p:cNvPicPr>
          <p:nvPr userDrawn="1"/>
        </p:nvPicPr>
        <p:blipFill>
          <a:blip r:embed="rId11">
            <a:extLst>
              <a:ext uri="{28A0092B-C50C-407E-A947-70E740481C1C}">
                <a14:useLocalDpi xmlns:a14="http://schemas.microsoft.com/office/drawing/2010/main" val="0"/>
              </a:ext>
            </a:extLst>
          </a:blip>
          <a:srcRect/>
          <a:stretch>
            <a:fillRect/>
          </a:stretch>
        </p:blipFill>
        <p:spPr bwMode="auto">
          <a:xfrm>
            <a:off x="9550401" y="6405034"/>
            <a:ext cx="2436284" cy="296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12192000" cy="6096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sz="2400">
              <a:solidFill>
                <a:srgbClr val="E6B9B8"/>
              </a:solidFill>
            </a:endParaRPr>
          </a:p>
        </p:txBody>
      </p:sp>
    </p:spTree>
    <p:extLst>
      <p:ext uri="{BB962C8B-B14F-4D97-AF65-F5344CB8AC3E}">
        <p14:creationId xmlns:p14="http://schemas.microsoft.com/office/powerpoint/2010/main" val="316449709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txStyles>
    <p:titleStyle>
      <a:lvl1pPr algn="ctr" defTabSz="609585" rtl="0" fontAlgn="base">
        <a:spcBef>
          <a:spcPct val="0"/>
        </a:spcBef>
        <a:spcAft>
          <a:spcPct val="0"/>
        </a:spcAft>
        <a:defRPr sz="5867" kern="1200">
          <a:solidFill>
            <a:schemeClr val="tx1"/>
          </a:solidFill>
          <a:latin typeface="+mj-lt"/>
          <a:ea typeface="ＭＳ Ｐゴシック" charset="-128"/>
          <a:cs typeface="+mj-cs"/>
        </a:defRPr>
      </a:lvl1pPr>
      <a:lvl2pPr algn="ctr" defTabSz="609585" rtl="0" fontAlgn="base">
        <a:spcBef>
          <a:spcPct val="0"/>
        </a:spcBef>
        <a:spcAft>
          <a:spcPct val="0"/>
        </a:spcAft>
        <a:defRPr sz="5867">
          <a:solidFill>
            <a:schemeClr val="tx1"/>
          </a:solidFill>
          <a:latin typeface="Calibri" charset="0"/>
          <a:ea typeface="ＭＳ Ｐゴシック" charset="-128"/>
        </a:defRPr>
      </a:lvl2pPr>
      <a:lvl3pPr algn="ctr" defTabSz="609585" rtl="0" fontAlgn="base">
        <a:spcBef>
          <a:spcPct val="0"/>
        </a:spcBef>
        <a:spcAft>
          <a:spcPct val="0"/>
        </a:spcAft>
        <a:defRPr sz="5867">
          <a:solidFill>
            <a:schemeClr val="tx1"/>
          </a:solidFill>
          <a:latin typeface="Calibri" charset="0"/>
          <a:ea typeface="ＭＳ Ｐゴシック" charset="-128"/>
        </a:defRPr>
      </a:lvl3pPr>
      <a:lvl4pPr algn="ctr" defTabSz="609585" rtl="0" fontAlgn="base">
        <a:spcBef>
          <a:spcPct val="0"/>
        </a:spcBef>
        <a:spcAft>
          <a:spcPct val="0"/>
        </a:spcAft>
        <a:defRPr sz="5867">
          <a:solidFill>
            <a:schemeClr val="tx1"/>
          </a:solidFill>
          <a:latin typeface="Calibri" charset="0"/>
          <a:ea typeface="ＭＳ Ｐゴシック" charset="-128"/>
        </a:defRPr>
      </a:lvl4pPr>
      <a:lvl5pPr algn="ctr" defTabSz="609585" rtl="0" fontAlgn="base">
        <a:spcBef>
          <a:spcPct val="0"/>
        </a:spcBef>
        <a:spcAft>
          <a:spcPct val="0"/>
        </a:spcAft>
        <a:defRPr sz="5867">
          <a:solidFill>
            <a:schemeClr val="tx1"/>
          </a:solidFill>
          <a:latin typeface="Calibri" charset="0"/>
          <a:ea typeface="ＭＳ Ｐゴシック" charset="-128"/>
        </a:defRPr>
      </a:lvl5pPr>
      <a:lvl6pPr marL="609585" algn="ctr" defTabSz="609585" rtl="0" fontAlgn="base">
        <a:spcBef>
          <a:spcPct val="0"/>
        </a:spcBef>
        <a:spcAft>
          <a:spcPct val="0"/>
        </a:spcAft>
        <a:defRPr sz="5867">
          <a:solidFill>
            <a:schemeClr val="tx1"/>
          </a:solidFill>
          <a:latin typeface="Calibri" charset="0"/>
          <a:ea typeface="ＭＳ Ｐゴシック" charset="-128"/>
        </a:defRPr>
      </a:lvl6pPr>
      <a:lvl7pPr marL="1219170" algn="ctr" defTabSz="609585" rtl="0" fontAlgn="base">
        <a:spcBef>
          <a:spcPct val="0"/>
        </a:spcBef>
        <a:spcAft>
          <a:spcPct val="0"/>
        </a:spcAft>
        <a:defRPr sz="5867">
          <a:solidFill>
            <a:schemeClr val="tx1"/>
          </a:solidFill>
          <a:latin typeface="Calibri" charset="0"/>
          <a:ea typeface="ＭＳ Ｐゴシック" charset="-128"/>
        </a:defRPr>
      </a:lvl7pPr>
      <a:lvl8pPr marL="1828754" algn="ctr" defTabSz="609585" rtl="0" fontAlgn="base">
        <a:spcBef>
          <a:spcPct val="0"/>
        </a:spcBef>
        <a:spcAft>
          <a:spcPct val="0"/>
        </a:spcAft>
        <a:defRPr sz="5867">
          <a:solidFill>
            <a:schemeClr val="tx1"/>
          </a:solidFill>
          <a:latin typeface="Calibri" charset="0"/>
          <a:ea typeface="ＭＳ Ｐゴシック" charset="-128"/>
        </a:defRPr>
      </a:lvl8pPr>
      <a:lvl9pPr marL="2438339" algn="ctr" defTabSz="609585" rtl="0" fontAlgn="base">
        <a:spcBef>
          <a:spcPct val="0"/>
        </a:spcBef>
        <a:spcAft>
          <a:spcPct val="0"/>
        </a:spcAft>
        <a:defRPr sz="5867">
          <a:solidFill>
            <a:schemeClr val="tx1"/>
          </a:solidFill>
          <a:latin typeface="Calibri" charset="0"/>
          <a:ea typeface="ＭＳ Ｐゴシック" charset="-128"/>
        </a:defRPr>
      </a:lvl9pPr>
    </p:titleStyle>
    <p:bodyStyle>
      <a:lvl1pPr marL="457189" indent="-457189" algn="l" defTabSz="609585" rtl="0" fontAlgn="base">
        <a:spcBef>
          <a:spcPct val="20000"/>
        </a:spcBef>
        <a:spcAft>
          <a:spcPct val="0"/>
        </a:spcAft>
        <a:buFont typeface="Arial" charset="0"/>
        <a:buChar char="•"/>
        <a:defRPr sz="4267" kern="1200">
          <a:solidFill>
            <a:schemeClr val="tx1"/>
          </a:solidFill>
          <a:latin typeface="+mn-lt"/>
          <a:ea typeface="ＭＳ Ｐゴシック" charset="-128"/>
          <a:cs typeface="+mn-cs"/>
        </a:defRPr>
      </a:lvl1pPr>
      <a:lvl2pPr marL="990575" indent="-380990" algn="l" defTabSz="609585" rtl="0" fontAlgn="base">
        <a:spcBef>
          <a:spcPct val="20000"/>
        </a:spcBef>
        <a:spcAft>
          <a:spcPct val="0"/>
        </a:spcAft>
        <a:buFont typeface="Arial" charset="0"/>
        <a:buChar char="–"/>
        <a:defRPr sz="3733" kern="1200">
          <a:solidFill>
            <a:schemeClr val="tx1"/>
          </a:solidFill>
          <a:latin typeface="+mn-lt"/>
          <a:ea typeface="ＭＳ Ｐゴシック" charset="-128"/>
          <a:cs typeface="+mn-cs"/>
        </a:defRPr>
      </a:lvl2pPr>
      <a:lvl3pPr marL="1523962" indent="-304792" algn="l" defTabSz="609585"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3pPr>
      <a:lvl4pPr marL="2133547" indent="-304792" algn="l" defTabSz="609585" rtl="0" fontAlgn="base">
        <a:spcBef>
          <a:spcPct val="20000"/>
        </a:spcBef>
        <a:spcAft>
          <a:spcPct val="0"/>
        </a:spcAft>
        <a:buFont typeface="Arial" charset="0"/>
        <a:buChar char="–"/>
        <a:defRPr sz="2667" kern="1200">
          <a:solidFill>
            <a:schemeClr val="tx1"/>
          </a:solidFill>
          <a:latin typeface="+mn-lt"/>
          <a:ea typeface="ＭＳ Ｐゴシック" charset="-128"/>
          <a:cs typeface="+mn-cs"/>
        </a:defRPr>
      </a:lvl4pPr>
      <a:lvl5pPr marL="2743131" indent="-304792" algn="l" defTabSz="609585" rtl="0" fontAlgn="base">
        <a:spcBef>
          <a:spcPct val="20000"/>
        </a:spcBef>
        <a:spcAft>
          <a:spcPct val="0"/>
        </a:spcAft>
        <a:buFont typeface="Arial" charset="0"/>
        <a:buChar char="»"/>
        <a:defRPr sz="2667" kern="1200">
          <a:solidFill>
            <a:schemeClr val="tx1"/>
          </a:solidFill>
          <a:latin typeface="+mn-lt"/>
          <a:ea typeface="ＭＳ Ｐゴシック" charset="-128"/>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emf"/></Relationships>
</file>

<file path=ppt/slides/_rels/slide10.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image" Target="../media/image10.tiff"/><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2" Type="http://schemas.openxmlformats.org/officeDocument/2006/relationships/hyperlink" Target="https://docs.microsoft.com/en-us/azure/architecture/patterns/anti-corruption-layer" TargetMode="External"/><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emf"/></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emf"/></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9.xml"/><Relationship Id="rId1" Type="http://schemas.openxmlformats.org/officeDocument/2006/relationships/slideLayout" Target="../slideLayouts/slideLayout19.xml"/><Relationship Id="rId4" Type="http://schemas.openxmlformats.org/officeDocument/2006/relationships/image" Target="../media/image1.emf"/></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tiff"/><Relationship Id="rId1" Type="http://schemas.openxmlformats.org/officeDocument/2006/relationships/slideLayout" Target="../slideLayouts/slideLayout18.xml"/><Relationship Id="rId4" Type="http://schemas.openxmlformats.org/officeDocument/2006/relationships/image" Target="../media/image22.png"/></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emf"/></Relationships>
</file>

<file path=ppt/slides/_rels/slide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hyperlink" Target="https://api.slack.com/best-practices/blueprints/actionable-notifications" TargetMode="External"/><Relationship Id="rId4" Type="http://schemas.openxmlformats.org/officeDocument/2006/relationships/hyperlink" Target="https://en.wikipedia.org/wiki/Webhook" TargetMode="External"/></Relationships>
</file>

<file path=ppt/slides/_rels/slide6.xml.rels><?xml version="1.0" encoding="UTF-8" standalone="yes"?>
<Relationships xmlns="http://schemas.openxmlformats.org/package/2006/relationships"><Relationship Id="rId8" Type="http://schemas.openxmlformats.org/officeDocument/2006/relationships/hyperlink" Target="https://api.slack.com/methods/views.open" TargetMode="External"/><Relationship Id="rId3" Type="http://schemas.openxmlformats.org/officeDocument/2006/relationships/image" Target="../media/image1.emf"/><Relationship Id="rId7" Type="http://schemas.openxmlformats.org/officeDocument/2006/relationships/hyperlink" Target="https://api.slack.com/interactive-messages"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hyperlink" Target="https://api.slack.com/events-api" TargetMode="External"/><Relationship Id="rId5" Type="http://schemas.openxmlformats.org/officeDocument/2006/relationships/hyperlink" Target="https://api.slack.com/events/im.message" TargetMode="External"/><Relationship Id="rId10" Type="http://schemas.openxmlformats.org/officeDocument/2006/relationships/hyperlink" Target="https://api.slack.com/methods/chat.postMessage" TargetMode="External"/><Relationship Id="rId4" Type="http://schemas.openxmlformats.org/officeDocument/2006/relationships/image" Target="../media/image6.png"/><Relationship Id="rId9" Type="http://schemas.openxmlformats.org/officeDocument/2006/relationships/hyperlink" Target="https://api.slack.com/apps"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emf"/></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7" name="Picture 11" descr="16x9_BG-02.jpg">
            <a:extLst>
              <a:ext uri="{FF2B5EF4-FFF2-40B4-BE49-F238E27FC236}">
                <a16:creationId xmlns:a16="http://schemas.microsoft.com/office/drawing/2014/main" id="{4E0DF001-5020-8A41-AF73-219BE90F8C9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24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90810734-2FF0-7649-82FB-EC580E615880}"/>
              </a:ext>
            </a:extLst>
          </p:cNvPr>
          <p:cNvSpPr>
            <a:spLocks noChangeArrowheads="1"/>
          </p:cNvSpPr>
          <p:nvPr/>
        </p:nvSpPr>
        <p:spPr bwMode="auto">
          <a:xfrm>
            <a:off x="0" y="6248400"/>
            <a:ext cx="12192000" cy="609600"/>
          </a:xfrm>
          <a:prstGeom prst="rect">
            <a:avLst/>
          </a:prstGeom>
          <a:solidFill>
            <a:srgbClr val="1A2C64"/>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lgn="ctr" eaLnBrk="1" hangingPunct="1">
              <a:spcBef>
                <a:spcPct val="0"/>
              </a:spcBef>
              <a:buFontTx/>
              <a:buNone/>
            </a:pPr>
            <a:endParaRPr lang="en-US" altLang="en-US" sz="2400">
              <a:solidFill>
                <a:srgbClr val="E6B9B8"/>
              </a:solidFill>
            </a:endParaRPr>
          </a:p>
        </p:txBody>
      </p:sp>
      <p:pic>
        <p:nvPicPr>
          <p:cNvPr id="14339" name="Picture 7">
            <a:extLst>
              <a:ext uri="{FF2B5EF4-FFF2-40B4-BE49-F238E27FC236}">
                <a16:creationId xmlns:a16="http://schemas.microsoft.com/office/drawing/2014/main" id="{7835CF87-06AB-FE46-A84F-6DFA7ED80F5D}"/>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50401" y="6405034"/>
            <a:ext cx="2436284" cy="296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40" name="TextBox 9">
            <a:extLst>
              <a:ext uri="{FF2B5EF4-FFF2-40B4-BE49-F238E27FC236}">
                <a16:creationId xmlns:a16="http://schemas.microsoft.com/office/drawing/2014/main" id="{5FBCA086-777B-F84D-8B1A-9780D84C1D69}"/>
              </a:ext>
            </a:extLst>
          </p:cNvPr>
          <p:cNvSpPr txBox="1">
            <a:spLocks noChangeArrowheads="1"/>
          </p:cNvSpPr>
          <p:nvPr/>
        </p:nvSpPr>
        <p:spPr bwMode="auto">
          <a:xfrm>
            <a:off x="60960" y="1267301"/>
            <a:ext cx="12192000" cy="3272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lgn="ctr">
              <a:spcBef>
                <a:spcPct val="0"/>
              </a:spcBef>
              <a:buNone/>
            </a:pPr>
            <a:r>
              <a:rPr lang="en-US" altLang="en-US" sz="4267" i="1" dirty="0">
                <a:solidFill>
                  <a:schemeClr val="bg1"/>
                </a:solidFill>
              </a:rPr>
              <a:t>E6156 – Cloud Computing:</a:t>
            </a:r>
          </a:p>
          <a:p>
            <a:pPr algn="ctr">
              <a:spcBef>
                <a:spcPct val="0"/>
              </a:spcBef>
              <a:buNone/>
            </a:pPr>
            <a:r>
              <a:rPr lang="en-US" altLang="en-US" sz="4400" i="1" dirty="0">
                <a:solidFill>
                  <a:schemeClr val="bg1"/>
                </a:solidFill>
              </a:rPr>
              <a:t>Backend-as-a-Service</a:t>
            </a:r>
            <a:br>
              <a:rPr lang="en-US" altLang="en-US" sz="4267" i="1" dirty="0">
                <a:solidFill>
                  <a:schemeClr val="bg1"/>
                </a:solidFill>
              </a:rPr>
            </a:br>
            <a:endParaRPr lang="en-US" altLang="en-US" sz="2400" i="1" dirty="0">
              <a:solidFill>
                <a:schemeClr val="bg1"/>
              </a:solidFill>
            </a:endParaRPr>
          </a:p>
          <a:p>
            <a:pPr algn="ctr">
              <a:spcBef>
                <a:spcPct val="0"/>
              </a:spcBef>
              <a:buNone/>
            </a:pPr>
            <a:r>
              <a:rPr lang="en-US" altLang="en-US" sz="2400" i="1" dirty="0">
                <a:solidFill>
                  <a:schemeClr val="bg1"/>
                </a:solidFill>
              </a:rPr>
              <a:t>Lecture 8: Webhooks, Additional REST API Concepts (Continued), </a:t>
            </a:r>
            <a:br>
              <a:rPr lang="en-US" altLang="en-US" sz="2400" i="1" dirty="0">
                <a:solidFill>
                  <a:schemeClr val="bg1"/>
                </a:solidFill>
              </a:rPr>
            </a:br>
            <a:r>
              <a:rPr lang="en-US" altLang="en-US" sz="2400" i="1" dirty="0">
                <a:solidFill>
                  <a:schemeClr val="bg1"/>
                </a:solidFill>
              </a:rPr>
              <a:t>Using Cloud Services, Middleware (Security), API Gateway</a:t>
            </a:r>
          </a:p>
          <a:p>
            <a:pPr algn="ctr" eaLnBrk="1" hangingPunct="1">
              <a:spcBef>
                <a:spcPct val="0"/>
              </a:spcBef>
              <a:buFontTx/>
              <a:buNone/>
            </a:pPr>
            <a:r>
              <a:rPr lang="en-US" altLang="en-US" sz="2400" i="1" dirty="0">
                <a:solidFill>
                  <a:schemeClr val="bg1"/>
                </a:solidFill>
              </a:rPr>
              <a:t>Donald F. Ferguson</a:t>
            </a:r>
            <a:br>
              <a:rPr lang="en-US" altLang="en-US" sz="2400" i="1" dirty="0">
                <a:solidFill>
                  <a:schemeClr val="bg1"/>
                </a:solidFill>
              </a:rPr>
            </a:br>
            <a:r>
              <a:rPr lang="en-US" altLang="en-US" sz="2400" i="1" dirty="0">
                <a:solidFill>
                  <a:schemeClr val="bg1"/>
                </a:solidFill>
              </a:rPr>
              <a:t>dff9@Columbia.edu</a:t>
            </a:r>
          </a:p>
        </p:txBody>
      </p:sp>
      <p:sp>
        <p:nvSpPr>
          <p:cNvPr id="14341" name="TextBox 10">
            <a:extLst>
              <a:ext uri="{FF2B5EF4-FFF2-40B4-BE49-F238E27FC236}">
                <a16:creationId xmlns:a16="http://schemas.microsoft.com/office/drawing/2014/main" id="{71265E2E-5284-434C-AC84-B53CF6C6DBEA}"/>
              </a:ext>
            </a:extLst>
          </p:cNvPr>
          <p:cNvSpPr txBox="1">
            <a:spLocks noChangeArrowheads="1"/>
          </p:cNvSpPr>
          <p:nvPr/>
        </p:nvSpPr>
        <p:spPr bwMode="auto">
          <a:xfrm>
            <a:off x="0" y="6261101"/>
            <a:ext cx="12192000" cy="454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lgn="ctr">
              <a:lnSpc>
                <a:spcPts val="3200"/>
              </a:lnSpc>
              <a:spcBef>
                <a:spcPct val="0"/>
              </a:spcBef>
              <a:buNone/>
            </a:pPr>
            <a:r>
              <a:rPr lang="en-US" altLang="en-US" sz="1600" i="1">
                <a:solidFill>
                  <a:schemeClr val="bg1"/>
                </a:solidFill>
              </a:rPr>
              <a:t>TRANSCENDING DISCIPLINES, TRANSFORMING LIVES</a:t>
            </a:r>
          </a:p>
        </p:txBody>
      </p:sp>
    </p:spTree>
    <p:extLst>
      <p:ext uri="{BB962C8B-B14F-4D97-AF65-F5344CB8AC3E}">
        <p14:creationId xmlns:p14="http://schemas.microsoft.com/office/powerpoint/2010/main" val="39231077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REST and Isolation: Read then Update Conflict</a:t>
            </a:r>
          </a:p>
        </p:txBody>
      </p:sp>
      <p:sp>
        <p:nvSpPr>
          <p:cNvPr id="26" name="Content Placeholder 25"/>
          <p:cNvSpPr>
            <a:spLocks noGrp="1"/>
          </p:cNvSpPr>
          <p:nvPr>
            <p:ph sz="half" idx="1"/>
          </p:nvPr>
        </p:nvSpPr>
        <p:spPr>
          <a:xfrm>
            <a:off x="6125736" y="3720597"/>
            <a:ext cx="5506717" cy="2299728"/>
          </a:xfrm>
        </p:spPr>
        <p:txBody>
          <a:bodyPr>
            <a:normAutofit lnSpcReduction="10000"/>
          </a:bodyPr>
          <a:lstStyle/>
          <a:p>
            <a:pPr>
              <a:spcBef>
                <a:spcPts val="0"/>
              </a:spcBef>
              <a:spcAft>
                <a:spcPts val="267"/>
              </a:spcAft>
            </a:pPr>
            <a:r>
              <a:rPr lang="en-US" sz="2133" dirty="0"/>
              <a:t>If</a:t>
            </a:r>
          </a:p>
          <a:p>
            <a:pPr lvl="1">
              <a:spcBef>
                <a:spcPts val="0"/>
              </a:spcBef>
              <a:spcAft>
                <a:spcPts val="267"/>
              </a:spcAft>
            </a:pPr>
            <a:r>
              <a:rPr lang="en-US" sz="1867" dirty="0"/>
              <a:t>The written value</a:t>
            </a:r>
          </a:p>
          <a:p>
            <a:pPr lvl="1">
              <a:spcBef>
                <a:spcPts val="0"/>
              </a:spcBef>
              <a:spcAft>
                <a:spcPts val="267"/>
              </a:spcAft>
            </a:pPr>
            <a:r>
              <a:rPr lang="en-US" sz="1867" dirty="0"/>
              <a:t>Depends on the read value.</a:t>
            </a:r>
          </a:p>
          <a:p>
            <a:pPr lvl="1">
              <a:spcBef>
                <a:spcPts val="0"/>
              </a:spcBef>
              <a:spcAft>
                <a:spcPts val="267"/>
              </a:spcAft>
            </a:pPr>
            <a:r>
              <a:rPr lang="en-US" sz="1867" dirty="0"/>
              <a:t>The resource may be in the wrong state at the end.</a:t>
            </a:r>
          </a:p>
          <a:p>
            <a:pPr>
              <a:spcBef>
                <a:spcPts val="0"/>
              </a:spcBef>
              <a:spcAft>
                <a:spcPts val="267"/>
              </a:spcAft>
            </a:pPr>
            <a:r>
              <a:rPr lang="en-US" dirty="0"/>
              <a:t>The execution was RRWW</a:t>
            </a:r>
          </a:p>
          <a:p>
            <a:pPr>
              <a:spcBef>
                <a:spcPts val="0"/>
              </a:spcBef>
              <a:spcAft>
                <a:spcPts val="267"/>
              </a:spcAft>
            </a:pPr>
            <a:r>
              <a:rPr lang="en-US" dirty="0"/>
              <a:t>But the intent was RWRW.</a:t>
            </a:r>
          </a:p>
        </p:txBody>
      </p:sp>
      <p:pic>
        <p:nvPicPr>
          <p:cNvPr id="3" name="Picture 2"/>
          <p:cNvPicPr>
            <a:picLocks noChangeAspect="1"/>
          </p:cNvPicPr>
          <p:nvPr/>
        </p:nvPicPr>
        <p:blipFill>
          <a:blip r:embed="rId2"/>
          <a:stretch>
            <a:fillRect/>
          </a:stretch>
        </p:blipFill>
        <p:spPr>
          <a:xfrm>
            <a:off x="298903" y="1576299"/>
            <a:ext cx="1245448" cy="1462048"/>
          </a:xfrm>
          <a:prstGeom prst="rect">
            <a:avLst/>
          </a:prstGeom>
        </p:spPr>
      </p:pic>
      <p:pic>
        <p:nvPicPr>
          <p:cNvPr id="4" name="Picture 3"/>
          <p:cNvPicPr>
            <a:picLocks noChangeAspect="1"/>
          </p:cNvPicPr>
          <p:nvPr/>
        </p:nvPicPr>
        <p:blipFill>
          <a:blip r:embed="rId3"/>
          <a:stretch>
            <a:fillRect/>
          </a:stretch>
        </p:blipFill>
        <p:spPr>
          <a:xfrm>
            <a:off x="458723" y="3836019"/>
            <a:ext cx="1444500" cy="1693747"/>
          </a:xfrm>
          <a:prstGeom prst="rect">
            <a:avLst/>
          </a:prstGeom>
        </p:spPr>
      </p:pic>
      <p:sp>
        <p:nvSpPr>
          <p:cNvPr id="5" name="Rounded Rectangle 4"/>
          <p:cNvSpPr/>
          <p:nvPr/>
        </p:nvSpPr>
        <p:spPr>
          <a:xfrm>
            <a:off x="6338688" y="928093"/>
            <a:ext cx="4638907" cy="2537523"/>
          </a:xfrm>
          <a:prstGeom prst="roundRect">
            <a:avLst/>
          </a:prstGeom>
          <a:solidFill>
            <a:srgbClr val="0070C0"/>
          </a:solidFill>
          <a:ln w="38100">
            <a:solidFill>
              <a:schemeClr val="bg2"/>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defTabSz="609585" fontAlgn="base">
              <a:spcBef>
                <a:spcPct val="0"/>
              </a:spcBef>
              <a:spcAft>
                <a:spcPct val="0"/>
              </a:spcAft>
            </a:pPr>
            <a:r>
              <a:rPr lang="en-US" sz="2400" dirty="0">
                <a:solidFill>
                  <a:srgbClr val="FFFF00"/>
                </a:solidFill>
                <a:latin typeface="Calibri"/>
              </a:rPr>
              <a:t>Some</a:t>
            </a:r>
          </a:p>
          <a:p>
            <a:pPr algn="ctr" defTabSz="609585" fontAlgn="base">
              <a:spcBef>
                <a:spcPct val="0"/>
              </a:spcBef>
              <a:spcAft>
                <a:spcPct val="0"/>
              </a:spcAft>
            </a:pPr>
            <a:r>
              <a:rPr lang="en-US" sz="2400" dirty="0">
                <a:solidFill>
                  <a:srgbClr val="FFFF00"/>
                </a:solidFill>
                <a:latin typeface="Calibri"/>
              </a:rPr>
              <a:t>Resource</a:t>
            </a:r>
          </a:p>
        </p:txBody>
      </p:sp>
      <p:cxnSp>
        <p:nvCxnSpPr>
          <p:cNvPr id="7" name="Straight Arrow Connector 6"/>
          <p:cNvCxnSpPr/>
          <p:nvPr/>
        </p:nvCxnSpPr>
        <p:spPr>
          <a:xfrm flipV="1">
            <a:off x="1278674" y="1321320"/>
            <a:ext cx="5060015" cy="487657"/>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1652132" y="1199376"/>
            <a:ext cx="1219200" cy="1219200"/>
          </a:xfrm>
          <a:prstGeom prst="rect">
            <a:avLst/>
          </a:prstGeom>
          <a:noFill/>
        </p:spPr>
        <p:txBody>
          <a:bodyPr wrap="none" rtlCol="0">
            <a:noAutofit/>
          </a:bodyPr>
          <a:lstStyle/>
          <a:p>
            <a:pPr defTabSz="609585" fontAlgn="base">
              <a:lnSpc>
                <a:spcPct val="90000"/>
              </a:lnSpc>
              <a:spcBef>
                <a:spcPts val="800"/>
              </a:spcBef>
              <a:buClr>
                <a:prstClr val="white"/>
              </a:buClr>
            </a:pPr>
            <a:r>
              <a:rPr lang="en-US" sz="1867" dirty="0">
                <a:solidFill>
                  <a:prstClr val="black"/>
                </a:solidFill>
                <a:latin typeface="Calibri"/>
                <a:ea typeface="ＭＳ Ｐゴシック" charset="-128"/>
              </a:rPr>
              <a:t>1. Bob GETs the resource.</a:t>
            </a:r>
          </a:p>
        </p:txBody>
      </p:sp>
      <p:sp>
        <p:nvSpPr>
          <p:cNvPr id="9" name="TextBox 8"/>
          <p:cNvSpPr txBox="1"/>
          <p:nvPr/>
        </p:nvSpPr>
        <p:spPr>
          <a:xfrm>
            <a:off x="1457753" y="3063393"/>
            <a:ext cx="1219200" cy="1219200"/>
          </a:xfrm>
          <a:prstGeom prst="rect">
            <a:avLst/>
          </a:prstGeom>
          <a:noFill/>
        </p:spPr>
        <p:txBody>
          <a:bodyPr wrap="none" rtlCol="0">
            <a:noAutofit/>
          </a:bodyPr>
          <a:lstStyle/>
          <a:p>
            <a:pPr defTabSz="609585" fontAlgn="base">
              <a:lnSpc>
                <a:spcPct val="90000"/>
              </a:lnSpc>
              <a:spcBef>
                <a:spcPts val="800"/>
              </a:spcBef>
              <a:buClr>
                <a:prstClr val="white"/>
              </a:buClr>
            </a:pPr>
            <a:r>
              <a:rPr lang="en-US" sz="1867" dirty="0">
                <a:solidFill>
                  <a:prstClr val="black"/>
                </a:solidFill>
                <a:latin typeface="Calibri"/>
                <a:ea typeface="ＭＳ Ｐゴシック" charset="-128"/>
              </a:rPr>
              <a:t>2. Mary GETs the resource.</a:t>
            </a:r>
          </a:p>
        </p:txBody>
      </p:sp>
      <p:sp>
        <p:nvSpPr>
          <p:cNvPr id="10" name="TextBox 9"/>
          <p:cNvSpPr txBox="1"/>
          <p:nvPr/>
        </p:nvSpPr>
        <p:spPr>
          <a:xfrm>
            <a:off x="1670704" y="2246416"/>
            <a:ext cx="1219200" cy="1219200"/>
          </a:xfrm>
          <a:prstGeom prst="rect">
            <a:avLst/>
          </a:prstGeom>
          <a:noFill/>
        </p:spPr>
        <p:txBody>
          <a:bodyPr wrap="none" rtlCol="0">
            <a:noAutofit/>
          </a:bodyPr>
          <a:lstStyle/>
          <a:p>
            <a:pPr defTabSz="609585" fontAlgn="base">
              <a:lnSpc>
                <a:spcPct val="90000"/>
              </a:lnSpc>
              <a:spcBef>
                <a:spcPts val="800"/>
              </a:spcBef>
              <a:buClr>
                <a:prstClr val="white"/>
              </a:buClr>
            </a:pPr>
            <a:r>
              <a:rPr lang="en-US" sz="1867" dirty="0">
                <a:solidFill>
                  <a:prstClr val="black"/>
                </a:solidFill>
                <a:latin typeface="Calibri"/>
                <a:ea typeface="ＭＳ Ｐゴシック" charset="-128"/>
              </a:rPr>
              <a:t>3. Bob changes the data based on values.</a:t>
            </a:r>
          </a:p>
        </p:txBody>
      </p:sp>
      <p:cxnSp>
        <p:nvCxnSpPr>
          <p:cNvPr id="13" name="Straight Arrow Connector 12"/>
          <p:cNvCxnSpPr/>
          <p:nvPr/>
        </p:nvCxnSpPr>
        <p:spPr>
          <a:xfrm flipV="1">
            <a:off x="1506574" y="2931865"/>
            <a:ext cx="4757933" cy="1057276"/>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V="1">
            <a:off x="1481712" y="1576300"/>
            <a:ext cx="4856976" cy="736505"/>
          </a:xfrm>
          <a:prstGeom prst="straightConnector1">
            <a:avLst/>
          </a:prstGeom>
          <a:ln w="28575">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V="1">
            <a:off x="1794189" y="3379541"/>
            <a:ext cx="4544500" cy="1204268"/>
          </a:xfrm>
          <a:prstGeom prst="straightConnector1">
            <a:avLst/>
          </a:prstGeom>
          <a:ln w="28575">
            <a:headEnd type="none"/>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1794188" y="4512340"/>
            <a:ext cx="1219200" cy="1219200"/>
          </a:xfrm>
          <a:prstGeom prst="rect">
            <a:avLst/>
          </a:prstGeom>
          <a:noFill/>
        </p:spPr>
        <p:txBody>
          <a:bodyPr wrap="none" rtlCol="0">
            <a:noAutofit/>
          </a:bodyPr>
          <a:lstStyle/>
          <a:p>
            <a:pPr defTabSz="609585" fontAlgn="base">
              <a:lnSpc>
                <a:spcPct val="90000"/>
              </a:lnSpc>
              <a:spcBef>
                <a:spcPts val="800"/>
              </a:spcBef>
              <a:buClr>
                <a:prstClr val="white"/>
              </a:buClr>
            </a:pPr>
            <a:r>
              <a:rPr lang="en-US" sz="1867" dirty="0">
                <a:solidFill>
                  <a:prstClr val="black"/>
                </a:solidFill>
                <a:latin typeface="Calibri"/>
                <a:ea typeface="ＭＳ Ｐゴシック" charset="-128"/>
              </a:rPr>
              <a:t>4. Mary changes the data based on values.</a:t>
            </a:r>
          </a:p>
        </p:txBody>
      </p:sp>
    </p:spTree>
    <p:extLst>
      <p:ext uri="{BB962C8B-B14F-4D97-AF65-F5344CB8AC3E}">
        <p14:creationId xmlns:p14="http://schemas.microsoft.com/office/powerpoint/2010/main" val="2101555882"/>
      </p:ext>
    </p:extLst>
  </p:cSld>
  <p:clrMapOvr>
    <a:masterClrMapping/>
  </p:clrMapOvr>
  <p:transition spd="med">
    <p:wipe dir="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Isolation/Concurrency Control</a:t>
            </a:r>
          </a:p>
        </p:txBody>
      </p:sp>
      <p:sp>
        <p:nvSpPr>
          <p:cNvPr id="4" name="Content Placeholder 3"/>
          <p:cNvSpPr>
            <a:spLocks noGrp="1"/>
          </p:cNvSpPr>
          <p:nvPr>
            <p:ph sz="half" idx="1"/>
          </p:nvPr>
        </p:nvSpPr>
        <p:spPr>
          <a:xfrm>
            <a:off x="160937" y="787400"/>
            <a:ext cx="11327653" cy="5283200"/>
          </a:xfrm>
        </p:spPr>
        <p:txBody>
          <a:bodyPr>
            <a:normAutofit fontScale="92500" lnSpcReduction="10000"/>
          </a:bodyPr>
          <a:lstStyle/>
          <a:p>
            <a:pPr>
              <a:lnSpc>
                <a:spcPct val="120000"/>
              </a:lnSpc>
              <a:spcBef>
                <a:spcPts val="0"/>
              </a:spcBef>
              <a:spcAft>
                <a:spcPts val="300"/>
              </a:spcAft>
            </a:pPr>
            <a:r>
              <a:rPr lang="en-US" sz="1800" dirty="0"/>
              <a:t>There are two basic approaches to implementing isolation</a:t>
            </a:r>
          </a:p>
          <a:p>
            <a:pPr lvl="1">
              <a:lnSpc>
                <a:spcPct val="120000"/>
              </a:lnSpc>
              <a:spcBef>
                <a:spcPts val="0"/>
              </a:spcBef>
              <a:spcAft>
                <a:spcPts val="300"/>
              </a:spcAft>
            </a:pPr>
            <a:r>
              <a:rPr lang="en-US" sz="1600" dirty="0">
                <a:solidFill>
                  <a:srgbClr val="FF0000"/>
                </a:solidFill>
              </a:rPr>
              <a:t>Locking/Pessimistic, e.g. cursor isolation</a:t>
            </a:r>
          </a:p>
          <a:p>
            <a:pPr lvl="1">
              <a:lnSpc>
                <a:spcPct val="120000"/>
              </a:lnSpc>
              <a:spcBef>
                <a:spcPts val="0"/>
              </a:spcBef>
              <a:spcAft>
                <a:spcPts val="300"/>
              </a:spcAft>
            </a:pPr>
            <a:r>
              <a:rPr lang="en-US" sz="1600" dirty="0"/>
              <a:t>Optimistic: Before committing, each transaction verifies that no other transaction has modified the data it has read.</a:t>
            </a:r>
          </a:p>
          <a:p>
            <a:pPr>
              <a:lnSpc>
                <a:spcPct val="120000"/>
              </a:lnSpc>
              <a:spcBef>
                <a:spcPts val="0"/>
              </a:spcBef>
              <a:spcAft>
                <a:spcPts val="300"/>
              </a:spcAft>
            </a:pPr>
            <a:r>
              <a:rPr lang="en-US" sz="1800" dirty="0"/>
              <a:t>How does this work in REST?</a:t>
            </a:r>
          </a:p>
          <a:p>
            <a:pPr lvl="1">
              <a:lnSpc>
                <a:spcPct val="120000"/>
              </a:lnSpc>
              <a:spcBef>
                <a:spcPts val="0"/>
              </a:spcBef>
              <a:spcAft>
                <a:spcPts val="300"/>
              </a:spcAft>
            </a:pPr>
            <a:r>
              <a:rPr lang="en-US" sz="1600" dirty="0"/>
              <a:t>The server maintains an </a:t>
            </a:r>
            <a:r>
              <a:rPr lang="en-US" sz="1600" dirty="0" err="1"/>
              <a:t>ETag</a:t>
            </a:r>
            <a:r>
              <a:rPr lang="en-US" sz="1600" dirty="0"/>
              <a:t> (Entity Tag) for each resource.</a:t>
            </a:r>
          </a:p>
          <a:p>
            <a:pPr lvl="1">
              <a:lnSpc>
                <a:spcPct val="120000"/>
              </a:lnSpc>
              <a:spcBef>
                <a:spcPts val="0"/>
              </a:spcBef>
              <a:spcAft>
                <a:spcPts val="300"/>
              </a:spcAft>
            </a:pPr>
            <a:r>
              <a:rPr lang="en-US" sz="1600" dirty="0"/>
              <a:t>Every time a resource’s state changes, the server computes a new </a:t>
            </a:r>
            <a:r>
              <a:rPr lang="en-US" sz="1600" dirty="0" err="1"/>
              <a:t>ETag</a:t>
            </a:r>
            <a:r>
              <a:rPr lang="en-US" sz="1600" dirty="0"/>
              <a:t>.</a:t>
            </a:r>
          </a:p>
          <a:p>
            <a:pPr lvl="1">
              <a:lnSpc>
                <a:spcPct val="120000"/>
              </a:lnSpc>
              <a:spcBef>
                <a:spcPts val="0"/>
              </a:spcBef>
              <a:spcAft>
                <a:spcPts val="300"/>
              </a:spcAft>
            </a:pPr>
            <a:r>
              <a:rPr lang="en-US" sz="1600" dirty="0"/>
              <a:t>The server includes the </a:t>
            </a:r>
            <a:r>
              <a:rPr lang="en-US" sz="1600" dirty="0" err="1"/>
              <a:t>ETag</a:t>
            </a:r>
            <a:r>
              <a:rPr lang="en-US" sz="1600" dirty="0"/>
              <a:t> in the header when returning data to the client.</a:t>
            </a:r>
          </a:p>
          <a:p>
            <a:pPr lvl="1">
              <a:lnSpc>
                <a:spcPct val="120000"/>
              </a:lnSpc>
              <a:spcBef>
                <a:spcPts val="0"/>
              </a:spcBef>
              <a:spcAft>
                <a:spcPts val="300"/>
              </a:spcAft>
            </a:pPr>
            <a:r>
              <a:rPr lang="en-US" sz="1600" dirty="0"/>
              <a:t>The server may </a:t>
            </a:r>
            <a:r>
              <a:rPr lang="en-US" sz="1600" i="1" dirty="0"/>
              <a:t>optionally</a:t>
            </a:r>
            <a:r>
              <a:rPr lang="en-US" sz="1600" dirty="0"/>
              <a:t> maintain and return “Last Modified” time for resources.</a:t>
            </a:r>
          </a:p>
          <a:p>
            <a:pPr>
              <a:lnSpc>
                <a:spcPct val="120000"/>
              </a:lnSpc>
              <a:spcBef>
                <a:spcPts val="0"/>
              </a:spcBef>
              <a:spcAft>
                <a:spcPts val="300"/>
              </a:spcAft>
            </a:pPr>
            <a:r>
              <a:rPr lang="en-US" sz="1800" dirty="0"/>
              <a:t>Semantics on updates</a:t>
            </a:r>
          </a:p>
          <a:p>
            <a:pPr lvl="1">
              <a:lnSpc>
                <a:spcPct val="120000"/>
              </a:lnSpc>
              <a:spcBef>
                <a:spcPts val="0"/>
              </a:spcBef>
              <a:spcAft>
                <a:spcPts val="300"/>
              </a:spcAft>
            </a:pPr>
            <a:r>
              <a:rPr lang="en-US" sz="1600" dirty="0"/>
              <a:t>If-Match – value of a previous calls </a:t>
            </a:r>
            <a:r>
              <a:rPr lang="en-US" sz="1600" dirty="0" err="1"/>
              <a:t>ETag</a:t>
            </a:r>
            <a:r>
              <a:rPr lang="en-US" sz="1600" dirty="0"/>
              <a:t> response used with a PUT or DELETE. Server should only act if nobody else has modified the resource since you last fetched it. Otherwise provides a 412.</a:t>
            </a:r>
          </a:p>
          <a:p>
            <a:pPr lvl="1">
              <a:lnSpc>
                <a:spcPct val="120000"/>
              </a:lnSpc>
              <a:spcBef>
                <a:spcPts val="0"/>
              </a:spcBef>
              <a:spcAft>
                <a:spcPts val="300"/>
              </a:spcAft>
            </a:pPr>
            <a:r>
              <a:rPr lang="en-US" sz="1600" dirty="0"/>
              <a:t>If-Modified-Since – value of a previous Last-Modified response used with a GET. Server should only provide a response if the resource was modified since the timestamp submitted. Use in conjunction with If-None-Match in case the change occurred within the same second. Otherwise provide a 304.</a:t>
            </a:r>
          </a:p>
          <a:p>
            <a:pPr lvl="1">
              <a:lnSpc>
                <a:spcPct val="120000"/>
              </a:lnSpc>
              <a:spcBef>
                <a:spcPts val="0"/>
              </a:spcBef>
              <a:spcAft>
                <a:spcPts val="300"/>
              </a:spcAft>
            </a:pPr>
            <a:r>
              <a:rPr lang="en-US" sz="1600" dirty="0"/>
              <a:t>If-None-Match – value of a previous calls </a:t>
            </a:r>
            <a:r>
              <a:rPr lang="en-US" sz="1600" dirty="0" err="1"/>
              <a:t>ETag</a:t>
            </a:r>
            <a:r>
              <a:rPr lang="en-US" sz="1600" dirty="0"/>
              <a:t> response used with a GET. Server should only provide a response if the </a:t>
            </a:r>
            <a:r>
              <a:rPr lang="en-US" sz="1600" dirty="0" err="1"/>
              <a:t>ETag</a:t>
            </a:r>
            <a:r>
              <a:rPr lang="en-US" sz="1600" dirty="0"/>
              <a:t> doesn’t match, i.e. the resource has been altered. Otherwise provide a 304.</a:t>
            </a:r>
          </a:p>
          <a:p>
            <a:pPr lvl="1">
              <a:lnSpc>
                <a:spcPct val="120000"/>
              </a:lnSpc>
              <a:spcBef>
                <a:spcPts val="0"/>
              </a:spcBef>
              <a:spcAft>
                <a:spcPts val="300"/>
              </a:spcAft>
            </a:pPr>
            <a:r>
              <a:rPr lang="en-US" sz="1600" dirty="0"/>
              <a:t>If-Unmodified-Since – value of a previous Last-Modified response used with a PUT or DELETE. Server should only act if nobody else has modified the resource since you last fetched it. Otherwise provides a 412</a:t>
            </a:r>
          </a:p>
        </p:txBody>
      </p:sp>
      <p:sp>
        <p:nvSpPr>
          <p:cNvPr id="3" name="Rectangular Callout 2">
            <a:extLst>
              <a:ext uri="{FF2B5EF4-FFF2-40B4-BE49-F238E27FC236}">
                <a16:creationId xmlns:a16="http://schemas.microsoft.com/office/drawing/2014/main" id="{87902F56-041B-DB44-9A72-E0E311A98D44}"/>
              </a:ext>
            </a:extLst>
          </p:cNvPr>
          <p:cNvSpPr/>
          <p:nvPr/>
        </p:nvSpPr>
        <p:spPr>
          <a:xfrm>
            <a:off x="8084693" y="288235"/>
            <a:ext cx="3260035" cy="939039"/>
          </a:xfrm>
          <a:prstGeom prst="wedgeRectCallout">
            <a:avLst>
              <a:gd name="adj1" fmla="val -152236"/>
              <a:gd name="adj2" fmla="val 54957"/>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This requires conversation state,</a:t>
            </a:r>
            <a:br>
              <a:rPr lang="en-US" sz="1400" dirty="0"/>
            </a:br>
            <a:r>
              <a:rPr lang="en-US" sz="1400" dirty="0"/>
              <a:t>which would violate the REST</a:t>
            </a:r>
            <a:br>
              <a:rPr lang="en-US" sz="1400" dirty="0"/>
            </a:br>
            <a:r>
              <a:rPr lang="en-US" sz="1400" dirty="0"/>
              <a:t>Stateless principle.</a:t>
            </a:r>
          </a:p>
        </p:txBody>
      </p:sp>
    </p:spTree>
    <p:extLst>
      <p:ext uri="{BB962C8B-B14F-4D97-AF65-F5344CB8AC3E}">
        <p14:creationId xmlns:p14="http://schemas.microsoft.com/office/powerpoint/2010/main" val="3017701611"/>
      </p:ext>
    </p:extLst>
  </p:cSld>
  <p:clrMapOvr>
    <a:masterClrMapping/>
  </p:clrMapOvr>
  <p:transition spd="med">
    <p:wipe dir="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Conditional Processing</a:t>
            </a:r>
            <a:br>
              <a:rPr lang="en-US" sz="2800" dirty="0">
                <a:solidFill>
                  <a:schemeClr val="tx1"/>
                </a:solidFill>
              </a:rPr>
            </a:br>
            <a:br>
              <a:rPr lang="en-US" sz="2800" dirty="0">
                <a:solidFill>
                  <a:schemeClr val="tx1"/>
                </a:solidFill>
              </a:rPr>
            </a:br>
            <a:r>
              <a:rPr lang="en-US" sz="1600" dirty="0">
                <a:solidFill>
                  <a:schemeClr val="tx1"/>
                </a:solidFill>
              </a:rPr>
              <a:t>(https://blog.4psa.com/rest-best-practices-managing-concurrent-updates/)</a:t>
            </a:r>
          </a:p>
        </p:txBody>
      </p:sp>
      <p:pic>
        <p:nvPicPr>
          <p:cNvPr id="3" name="Picture 2"/>
          <p:cNvPicPr>
            <a:picLocks noChangeAspect="1"/>
          </p:cNvPicPr>
          <p:nvPr/>
        </p:nvPicPr>
        <p:blipFill>
          <a:blip r:embed="rId2"/>
          <a:stretch>
            <a:fillRect/>
          </a:stretch>
        </p:blipFill>
        <p:spPr>
          <a:xfrm>
            <a:off x="908126" y="1337401"/>
            <a:ext cx="9283700" cy="4660900"/>
          </a:xfrm>
          <a:prstGeom prst="rect">
            <a:avLst/>
          </a:prstGeom>
        </p:spPr>
      </p:pic>
    </p:spTree>
    <p:extLst>
      <p:ext uri="{BB962C8B-B14F-4D97-AF65-F5344CB8AC3E}">
        <p14:creationId xmlns:p14="http://schemas.microsoft.com/office/powerpoint/2010/main" val="2636894789"/>
      </p:ext>
    </p:extLst>
  </p:cSld>
  <p:clrMapOvr>
    <a:masterClrMapping/>
  </p:clrMapOvr>
  <p:transition spd="med">
    <p:wipe dir="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DED2F-8297-3349-8772-0F77579C22CB}"/>
              </a:ext>
            </a:extLst>
          </p:cNvPr>
          <p:cNvSpPr>
            <a:spLocks noGrp="1"/>
          </p:cNvSpPr>
          <p:nvPr>
            <p:ph type="title"/>
          </p:nvPr>
        </p:nvSpPr>
        <p:spPr/>
        <p:txBody>
          <a:bodyPr/>
          <a:lstStyle/>
          <a:p>
            <a:r>
              <a:rPr lang="en-US" dirty="0"/>
              <a:t>Layered System</a:t>
            </a:r>
          </a:p>
        </p:txBody>
      </p:sp>
      <p:pic>
        <p:nvPicPr>
          <p:cNvPr id="4" name="Picture 3">
            <a:extLst>
              <a:ext uri="{FF2B5EF4-FFF2-40B4-BE49-F238E27FC236}">
                <a16:creationId xmlns:a16="http://schemas.microsoft.com/office/drawing/2014/main" id="{99D1328D-0BC6-8041-A6DB-FCCFE618A2B7}"/>
              </a:ext>
            </a:extLst>
          </p:cNvPr>
          <p:cNvPicPr>
            <a:picLocks noChangeAspect="1"/>
          </p:cNvPicPr>
          <p:nvPr/>
        </p:nvPicPr>
        <p:blipFill>
          <a:blip r:embed="rId2"/>
          <a:stretch>
            <a:fillRect/>
          </a:stretch>
        </p:blipFill>
        <p:spPr>
          <a:xfrm>
            <a:off x="128154" y="835812"/>
            <a:ext cx="6612835" cy="5186375"/>
          </a:xfrm>
          <a:prstGeom prst="rect">
            <a:avLst/>
          </a:prstGeom>
        </p:spPr>
      </p:pic>
      <p:sp>
        <p:nvSpPr>
          <p:cNvPr id="8" name="Content Placeholder 3">
            <a:extLst>
              <a:ext uri="{FF2B5EF4-FFF2-40B4-BE49-F238E27FC236}">
                <a16:creationId xmlns:a16="http://schemas.microsoft.com/office/drawing/2014/main" id="{FDF74E57-9A20-9948-AA21-C7A5175FA69F}"/>
              </a:ext>
            </a:extLst>
          </p:cNvPr>
          <p:cNvSpPr>
            <a:spLocks noGrp="1"/>
          </p:cNvSpPr>
          <p:nvPr>
            <p:ph sz="half" idx="1"/>
          </p:nvPr>
        </p:nvSpPr>
        <p:spPr>
          <a:xfrm>
            <a:off x="6961909" y="787400"/>
            <a:ext cx="4862946" cy="5283200"/>
          </a:xfrm>
        </p:spPr>
        <p:txBody>
          <a:bodyPr>
            <a:normAutofit/>
          </a:bodyPr>
          <a:lstStyle/>
          <a:p>
            <a:pPr>
              <a:lnSpc>
                <a:spcPct val="120000"/>
              </a:lnSpc>
              <a:spcBef>
                <a:spcPts val="0"/>
              </a:spcBef>
              <a:spcAft>
                <a:spcPts val="300"/>
              </a:spcAft>
            </a:pPr>
            <a:r>
              <a:rPr lang="en-US" sz="2800" dirty="0"/>
              <a:t>Layered System</a:t>
            </a:r>
          </a:p>
          <a:p>
            <a:pPr lvl="1">
              <a:lnSpc>
                <a:spcPct val="120000"/>
              </a:lnSpc>
              <a:spcBef>
                <a:spcPts val="0"/>
              </a:spcBef>
              <a:spcAft>
                <a:spcPts val="300"/>
              </a:spcAft>
            </a:pPr>
            <a:r>
              <a:rPr lang="en-US" sz="2000" dirty="0"/>
              <a:t>Proxy/Intermediary provides “middleware”</a:t>
            </a:r>
          </a:p>
          <a:p>
            <a:pPr lvl="1">
              <a:lnSpc>
                <a:spcPct val="120000"/>
              </a:lnSpc>
              <a:spcBef>
                <a:spcPts val="0"/>
              </a:spcBef>
              <a:spcAft>
                <a:spcPts val="300"/>
              </a:spcAft>
            </a:pPr>
            <a:r>
              <a:rPr lang="en-US" sz="2000" dirty="0"/>
              <a:t>Separation of Concerns</a:t>
            </a:r>
          </a:p>
          <a:p>
            <a:pPr>
              <a:lnSpc>
                <a:spcPct val="120000"/>
              </a:lnSpc>
              <a:spcBef>
                <a:spcPts val="0"/>
              </a:spcBef>
              <a:spcAft>
                <a:spcPts val="300"/>
              </a:spcAft>
            </a:pPr>
            <a:r>
              <a:rPr lang="en-US" sz="2800" dirty="0"/>
              <a:t>Examples</a:t>
            </a:r>
          </a:p>
          <a:p>
            <a:pPr lvl="1">
              <a:lnSpc>
                <a:spcPct val="120000"/>
              </a:lnSpc>
              <a:spcBef>
                <a:spcPts val="0"/>
              </a:spcBef>
              <a:spcAft>
                <a:spcPts val="300"/>
              </a:spcAft>
            </a:pPr>
            <a:r>
              <a:rPr lang="en-US" sz="2000" dirty="0"/>
              <a:t>Caching</a:t>
            </a:r>
          </a:p>
          <a:p>
            <a:pPr lvl="1">
              <a:lnSpc>
                <a:spcPct val="120000"/>
              </a:lnSpc>
              <a:spcBef>
                <a:spcPts val="0"/>
              </a:spcBef>
              <a:spcAft>
                <a:spcPts val="300"/>
              </a:spcAft>
            </a:pPr>
            <a:r>
              <a:rPr lang="en-US" sz="2000" dirty="0"/>
              <a:t>Logging</a:t>
            </a:r>
          </a:p>
          <a:p>
            <a:pPr lvl="1">
              <a:lnSpc>
                <a:spcPct val="120000"/>
              </a:lnSpc>
              <a:spcBef>
                <a:spcPts val="0"/>
              </a:spcBef>
              <a:spcAft>
                <a:spcPts val="300"/>
              </a:spcAft>
            </a:pPr>
            <a:r>
              <a:rPr lang="en-US" sz="2000" dirty="0"/>
              <a:t>Security</a:t>
            </a:r>
          </a:p>
          <a:p>
            <a:pPr lvl="1">
              <a:lnSpc>
                <a:spcPct val="120000"/>
              </a:lnSpc>
              <a:spcBef>
                <a:spcPts val="0"/>
              </a:spcBef>
              <a:spcAft>
                <a:spcPts val="300"/>
              </a:spcAft>
            </a:pPr>
            <a:r>
              <a:rPr lang="en-US" sz="2000" dirty="0"/>
              <a:t>Queuing</a:t>
            </a:r>
          </a:p>
          <a:p>
            <a:pPr lvl="1">
              <a:lnSpc>
                <a:spcPct val="120000"/>
              </a:lnSpc>
              <a:spcBef>
                <a:spcPts val="0"/>
              </a:spcBef>
              <a:spcAft>
                <a:spcPts val="300"/>
              </a:spcAft>
            </a:pPr>
            <a:r>
              <a:rPr lang="en-US" sz="2000" dirty="0"/>
              <a:t>... ...</a:t>
            </a:r>
          </a:p>
        </p:txBody>
      </p:sp>
      <p:sp>
        <p:nvSpPr>
          <p:cNvPr id="9" name="Rounded Rectangle 8">
            <a:extLst>
              <a:ext uri="{FF2B5EF4-FFF2-40B4-BE49-F238E27FC236}">
                <a16:creationId xmlns:a16="http://schemas.microsoft.com/office/drawing/2014/main" id="{E545C65B-388B-824E-9A72-B5D19E387A9C}"/>
              </a:ext>
            </a:extLst>
          </p:cNvPr>
          <p:cNvSpPr/>
          <p:nvPr/>
        </p:nvSpPr>
        <p:spPr>
          <a:xfrm>
            <a:off x="9393382" y="3428999"/>
            <a:ext cx="2587336" cy="1704109"/>
          </a:xfrm>
          <a:prstGeom prst="roundRect">
            <a:avLst/>
          </a:prstGeom>
          <a:solidFill>
            <a:schemeClr val="bg1">
              <a:lumMod val="6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285750" indent="-285750">
              <a:buFont typeface="Arial" panose="020B0604020202020204" pitchFamily="34" charset="0"/>
              <a:buChar char="•"/>
            </a:pPr>
            <a:r>
              <a:rPr lang="en-US" dirty="0"/>
              <a:t>Middleware</a:t>
            </a:r>
          </a:p>
          <a:p>
            <a:pPr marL="285750" indent="-285750">
              <a:buFont typeface="Arial" panose="020B0604020202020204" pitchFamily="34" charset="0"/>
              <a:buChar char="•"/>
            </a:pPr>
            <a:r>
              <a:rPr lang="en-US" dirty="0"/>
              <a:t>API Gateway</a:t>
            </a:r>
          </a:p>
          <a:p>
            <a:pPr marL="285750" indent="-285750">
              <a:buFont typeface="Arial" panose="020B0604020202020204" pitchFamily="34" charset="0"/>
              <a:buChar char="•"/>
            </a:pPr>
            <a:r>
              <a:rPr lang="en-US" dirty="0"/>
              <a:t>CloudFront</a:t>
            </a:r>
          </a:p>
          <a:p>
            <a:pPr marL="285750" indent="-285750">
              <a:buFont typeface="Arial" panose="020B0604020202020204" pitchFamily="34" charset="0"/>
              <a:buChar char="•"/>
            </a:pPr>
            <a:r>
              <a:rPr lang="en-US" dirty="0"/>
              <a:t>Proxy</a:t>
            </a:r>
          </a:p>
        </p:txBody>
      </p:sp>
    </p:spTree>
    <p:extLst>
      <p:ext uri="{BB962C8B-B14F-4D97-AF65-F5344CB8AC3E}">
        <p14:creationId xmlns:p14="http://schemas.microsoft.com/office/powerpoint/2010/main" val="3128579697"/>
      </p:ext>
    </p:extLst>
  </p:cSld>
  <p:clrMapOvr>
    <a:masterClrMapping/>
  </p:clrMapOvr>
  <p:transition spd="med">
    <p:wipe dir="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DED2F-8297-3349-8772-0F77579C22CB}"/>
              </a:ext>
            </a:extLst>
          </p:cNvPr>
          <p:cNvSpPr>
            <a:spLocks noGrp="1"/>
          </p:cNvSpPr>
          <p:nvPr>
            <p:ph type="title"/>
          </p:nvPr>
        </p:nvSpPr>
        <p:spPr/>
        <p:txBody>
          <a:bodyPr/>
          <a:lstStyle/>
          <a:p>
            <a:r>
              <a:rPr lang="en-US" dirty="0"/>
              <a:t>Layered Architecture</a:t>
            </a:r>
          </a:p>
        </p:txBody>
      </p:sp>
      <p:pic>
        <p:nvPicPr>
          <p:cNvPr id="6" name="Picture 5">
            <a:extLst>
              <a:ext uri="{FF2B5EF4-FFF2-40B4-BE49-F238E27FC236}">
                <a16:creationId xmlns:a16="http://schemas.microsoft.com/office/drawing/2014/main" id="{F83DFBC5-760E-6848-B633-8276CB56A4BD}"/>
              </a:ext>
            </a:extLst>
          </p:cNvPr>
          <p:cNvPicPr>
            <a:picLocks noChangeAspect="1"/>
          </p:cNvPicPr>
          <p:nvPr/>
        </p:nvPicPr>
        <p:blipFill>
          <a:blip r:embed="rId2"/>
          <a:stretch>
            <a:fillRect/>
          </a:stretch>
        </p:blipFill>
        <p:spPr>
          <a:xfrm>
            <a:off x="304800" y="768211"/>
            <a:ext cx="10692247" cy="5321577"/>
          </a:xfrm>
          <a:prstGeom prst="rect">
            <a:avLst/>
          </a:prstGeom>
        </p:spPr>
      </p:pic>
      <p:sp>
        <p:nvSpPr>
          <p:cNvPr id="10" name="Rectangle 9">
            <a:extLst>
              <a:ext uri="{FF2B5EF4-FFF2-40B4-BE49-F238E27FC236}">
                <a16:creationId xmlns:a16="http://schemas.microsoft.com/office/drawing/2014/main" id="{43FE3571-FD9D-EA49-B51C-C885BAEF1647}"/>
              </a:ext>
            </a:extLst>
          </p:cNvPr>
          <p:cNvSpPr/>
          <p:nvPr/>
        </p:nvSpPr>
        <p:spPr>
          <a:xfrm>
            <a:off x="304800" y="768211"/>
            <a:ext cx="10210799" cy="369332"/>
          </a:xfrm>
          <a:prstGeom prst="rect">
            <a:avLst/>
          </a:prstGeom>
        </p:spPr>
        <p:txBody>
          <a:bodyPr wrap="square">
            <a:spAutoFit/>
          </a:bodyPr>
          <a:lstStyle/>
          <a:p>
            <a:r>
              <a:rPr lang="en-US" dirty="0"/>
              <a:t>https://</a:t>
            </a:r>
            <a:r>
              <a:rPr lang="en-US" dirty="0" err="1"/>
              <a:t>medium.com</a:t>
            </a:r>
            <a:r>
              <a:rPr lang="en-US" dirty="0"/>
              <a:t>/microservices-in-practice/microservices-layered-architecture-88a7fc38d3f1</a:t>
            </a:r>
          </a:p>
        </p:txBody>
      </p:sp>
    </p:spTree>
    <p:extLst>
      <p:ext uri="{BB962C8B-B14F-4D97-AF65-F5344CB8AC3E}">
        <p14:creationId xmlns:p14="http://schemas.microsoft.com/office/powerpoint/2010/main" val="4079401183"/>
      </p:ext>
    </p:extLst>
  </p:cSld>
  <p:clrMapOvr>
    <a:masterClrMapping/>
  </p:clrMapOvr>
  <p:transition spd="med">
    <p:wipe dir="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DED2F-8297-3349-8772-0F77579C22CB}"/>
              </a:ext>
            </a:extLst>
          </p:cNvPr>
          <p:cNvSpPr>
            <a:spLocks noGrp="1"/>
          </p:cNvSpPr>
          <p:nvPr>
            <p:ph type="title"/>
          </p:nvPr>
        </p:nvSpPr>
        <p:spPr/>
        <p:txBody>
          <a:bodyPr/>
          <a:lstStyle/>
          <a:p>
            <a:r>
              <a:rPr lang="en-US" dirty="0"/>
              <a:t>Layered Architecture</a:t>
            </a:r>
          </a:p>
        </p:txBody>
      </p:sp>
      <p:sp>
        <p:nvSpPr>
          <p:cNvPr id="3" name="Rectangle 2">
            <a:extLst>
              <a:ext uri="{FF2B5EF4-FFF2-40B4-BE49-F238E27FC236}">
                <a16:creationId xmlns:a16="http://schemas.microsoft.com/office/drawing/2014/main" id="{1937951D-F7C6-494D-9838-432816EA312D}"/>
              </a:ext>
            </a:extLst>
          </p:cNvPr>
          <p:cNvSpPr/>
          <p:nvPr/>
        </p:nvSpPr>
        <p:spPr>
          <a:xfrm>
            <a:off x="62345" y="834472"/>
            <a:ext cx="12067309" cy="5355312"/>
          </a:xfrm>
          <a:prstGeom prst="rect">
            <a:avLst/>
          </a:prstGeom>
        </p:spPr>
        <p:txBody>
          <a:bodyPr wrap="square">
            <a:spAutoFit/>
          </a:bodyPr>
          <a:lstStyle/>
          <a:p>
            <a:r>
              <a:rPr lang="en-US" dirty="0">
                <a:solidFill>
                  <a:srgbClr val="292929"/>
                </a:solidFill>
                <a:latin typeface="sohne"/>
              </a:rPr>
              <a:t>1. </a:t>
            </a:r>
            <a:r>
              <a:rPr lang="en-US" b="1" dirty="0">
                <a:solidFill>
                  <a:srgbClr val="292929"/>
                </a:solidFill>
                <a:latin typeface="sohne"/>
              </a:rPr>
              <a:t>Core/Atomic Microservices</a:t>
            </a:r>
          </a:p>
          <a:p>
            <a:pPr lvl="1"/>
            <a:r>
              <a:rPr lang="en-US" dirty="0">
                <a:solidFill>
                  <a:srgbClr val="292929"/>
                </a:solidFill>
                <a:latin typeface="charter" panose="02040503050506020203" pitchFamily="18" charset="0"/>
              </a:rPr>
              <a:t>At the bottom layer, we have fine-grained self-contained services (no external service dependencies) that mostly comprise of the business logic and less or no network communication logic.</a:t>
            </a:r>
            <a:br>
              <a:rPr lang="en-US" dirty="0">
                <a:solidFill>
                  <a:srgbClr val="292929"/>
                </a:solidFill>
                <a:latin typeface="charter" panose="02040503050506020203" pitchFamily="18" charset="0"/>
              </a:rPr>
            </a:br>
            <a:endParaRPr lang="en-US" dirty="0">
              <a:solidFill>
                <a:srgbClr val="292929"/>
              </a:solidFill>
              <a:latin typeface="charter" panose="02040503050506020203" pitchFamily="18" charset="0"/>
            </a:endParaRPr>
          </a:p>
          <a:p>
            <a:r>
              <a:rPr lang="en-US" dirty="0">
                <a:solidFill>
                  <a:srgbClr val="292929"/>
                </a:solidFill>
                <a:latin typeface="sohne"/>
              </a:rPr>
              <a:t>2. </a:t>
            </a:r>
            <a:r>
              <a:rPr lang="en-US" b="1" dirty="0">
                <a:solidFill>
                  <a:srgbClr val="292929"/>
                </a:solidFill>
                <a:latin typeface="sohne"/>
              </a:rPr>
              <a:t>Composite/Integration Microservices</a:t>
            </a:r>
          </a:p>
          <a:p>
            <a:pPr lvl="1"/>
            <a:r>
              <a:rPr lang="en-US" dirty="0">
                <a:solidFill>
                  <a:srgbClr val="292929"/>
                </a:solidFill>
                <a:latin typeface="charter" panose="02040503050506020203" pitchFamily="18" charset="0"/>
              </a:rPr>
              <a:t>Atomic microservices are often cannot be directly mapped to a business functionality as they are too fine-grained. Hence a specific business functionality may require a composition of multiple atomic/core services. The middle layer comprises of such composite or integration microservices. ... ...</a:t>
            </a:r>
            <a:br>
              <a:rPr lang="en-US" dirty="0">
                <a:solidFill>
                  <a:srgbClr val="292929"/>
                </a:solidFill>
                <a:latin typeface="charter" panose="02040503050506020203" pitchFamily="18" charset="0"/>
              </a:rPr>
            </a:br>
            <a:endParaRPr lang="en-US" dirty="0">
              <a:solidFill>
                <a:srgbClr val="292929"/>
              </a:solidFill>
              <a:latin typeface="charter" panose="02040503050506020203" pitchFamily="18" charset="0"/>
            </a:endParaRPr>
          </a:p>
          <a:p>
            <a:pPr lvl="1"/>
            <a:r>
              <a:rPr lang="en-US" dirty="0">
                <a:solidFill>
                  <a:srgbClr val="292929"/>
                </a:solidFill>
                <a:latin typeface="charter" panose="02040503050506020203" pitchFamily="18" charset="0"/>
              </a:rPr>
              <a:t>Composite/integration services are coarse-grained(relative to atomic services), independent from each other and contains business logic(routing, what services to call, how to do data type mapping etc.) ... ...</a:t>
            </a:r>
            <a:br>
              <a:rPr lang="en-US" dirty="0">
                <a:solidFill>
                  <a:srgbClr val="292929"/>
                </a:solidFill>
                <a:latin typeface="charter" panose="02040503050506020203" pitchFamily="18" charset="0"/>
              </a:rPr>
            </a:br>
            <a:endParaRPr lang="en-US" dirty="0">
              <a:solidFill>
                <a:srgbClr val="292929"/>
              </a:solidFill>
              <a:latin typeface="charter" panose="02040503050506020203" pitchFamily="18" charset="0"/>
            </a:endParaRPr>
          </a:p>
          <a:p>
            <a:pPr lvl="1"/>
            <a:r>
              <a:rPr lang="en-US" dirty="0">
                <a:solidFill>
                  <a:srgbClr val="292929"/>
                </a:solidFill>
                <a:latin typeface="charter" panose="02040503050506020203" pitchFamily="18" charset="0"/>
              </a:rPr>
              <a:t>These services also could bridge the other legacy and proprietary systems(</a:t>
            </a:r>
            <a:r>
              <a:rPr lang="en-US" dirty="0" err="1">
                <a:solidFill>
                  <a:srgbClr val="292929"/>
                </a:solidFill>
                <a:latin typeface="charter" panose="02040503050506020203" pitchFamily="18" charset="0"/>
              </a:rPr>
              <a:t>e.g</a:t>
            </a:r>
            <a:r>
              <a:rPr lang="en-US" dirty="0">
                <a:solidFill>
                  <a:srgbClr val="292929"/>
                </a:solidFill>
                <a:latin typeface="charter" panose="02040503050506020203" pitchFamily="18" charset="0"/>
              </a:rPr>
              <a:t> SAP ERP), external web APIs (e.g. Salesforce), shared databases etc. (often known as the </a:t>
            </a:r>
            <a:r>
              <a:rPr lang="en-US" u="sng" dirty="0">
                <a:solidFill>
                  <a:srgbClr val="292929"/>
                </a:solidFill>
                <a:latin typeface="charter" panose="02040503050506020203" pitchFamily="18" charset="0"/>
                <a:hlinkClick r:id="rId2"/>
              </a:rPr>
              <a:t>anti-corruption layer</a:t>
            </a:r>
            <a:r>
              <a:rPr lang="en-US" dirty="0">
                <a:solidFill>
                  <a:srgbClr val="292929"/>
                </a:solidFill>
                <a:latin typeface="charter" panose="02040503050506020203" pitchFamily="18" charset="0"/>
              </a:rPr>
              <a:t>).</a:t>
            </a:r>
            <a:br>
              <a:rPr lang="en-US" dirty="0">
                <a:solidFill>
                  <a:srgbClr val="292929"/>
                </a:solidFill>
                <a:latin typeface="charter" panose="02040503050506020203" pitchFamily="18" charset="0"/>
              </a:rPr>
            </a:br>
            <a:endParaRPr lang="en-US" dirty="0">
              <a:solidFill>
                <a:srgbClr val="292929"/>
              </a:solidFill>
              <a:latin typeface="charter" panose="02040503050506020203" pitchFamily="18" charset="0"/>
            </a:endParaRPr>
          </a:p>
          <a:p>
            <a:r>
              <a:rPr lang="en-US" dirty="0">
                <a:solidFill>
                  <a:srgbClr val="292929"/>
                </a:solidFill>
                <a:latin typeface="sohne"/>
              </a:rPr>
              <a:t>3</a:t>
            </a:r>
            <a:r>
              <a:rPr lang="en-US" b="1" dirty="0">
                <a:solidFill>
                  <a:srgbClr val="292929"/>
                </a:solidFill>
                <a:latin typeface="sohne"/>
              </a:rPr>
              <a:t>. API Services/Edge Services</a:t>
            </a:r>
          </a:p>
          <a:p>
            <a:pPr lvl="1"/>
            <a:r>
              <a:rPr lang="en-US" dirty="0">
                <a:solidFill>
                  <a:srgbClr val="292929"/>
                </a:solidFill>
                <a:latin typeface="charter" panose="02040503050506020203" pitchFamily="18" charset="0"/>
              </a:rPr>
              <a:t>You will expose a selected set of your composite services or even some atomic service as managed APIs using API services/Edge services. These services are a special type of composite services, that apply basic routing capabilities, versioning of APIs, API security patterns, throttling, apply monetization, create API compositions etc.</a:t>
            </a:r>
            <a:endParaRPr lang="en-US" b="0" i="0" dirty="0">
              <a:solidFill>
                <a:srgbClr val="292929"/>
              </a:solidFill>
              <a:effectLst/>
              <a:latin typeface="charter" panose="02040503050506020203" pitchFamily="18" charset="0"/>
            </a:endParaRPr>
          </a:p>
        </p:txBody>
      </p:sp>
      <p:sp>
        <p:nvSpPr>
          <p:cNvPr id="5" name="Rectangle 4">
            <a:extLst>
              <a:ext uri="{FF2B5EF4-FFF2-40B4-BE49-F238E27FC236}">
                <a16:creationId xmlns:a16="http://schemas.microsoft.com/office/drawing/2014/main" id="{AAF0846D-7FF3-7A43-A90D-25D1778B5A5A}"/>
              </a:ext>
            </a:extLst>
          </p:cNvPr>
          <p:cNvSpPr/>
          <p:nvPr/>
        </p:nvSpPr>
        <p:spPr>
          <a:xfrm>
            <a:off x="304800" y="566678"/>
            <a:ext cx="10210799" cy="369332"/>
          </a:xfrm>
          <a:prstGeom prst="rect">
            <a:avLst/>
          </a:prstGeom>
        </p:spPr>
        <p:txBody>
          <a:bodyPr wrap="square">
            <a:spAutoFit/>
          </a:bodyPr>
          <a:lstStyle/>
          <a:p>
            <a:r>
              <a:rPr lang="en-US" dirty="0"/>
              <a:t>https://</a:t>
            </a:r>
            <a:r>
              <a:rPr lang="en-US" dirty="0" err="1"/>
              <a:t>medium.com</a:t>
            </a:r>
            <a:r>
              <a:rPr lang="en-US" dirty="0"/>
              <a:t>/microservices-in-practice/microservices-layered-architecture-88a7fc38d3f1</a:t>
            </a:r>
          </a:p>
        </p:txBody>
      </p:sp>
    </p:spTree>
    <p:extLst>
      <p:ext uri="{BB962C8B-B14F-4D97-AF65-F5344CB8AC3E}">
        <p14:creationId xmlns:p14="http://schemas.microsoft.com/office/powerpoint/2010/main" val="2175830641"/>
      </p:ext>
    </p:extLst>
  </p:cSld>
  <p:clrMapOvr>
    <a:masterClrMapping/>
  </p:clrMapOvr>
  <p:transition spd="med">
    <p:wipe dir="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DED2F-8297-3349-8772-0F77579C22CB}"/>
              </a:ext>
            </a:extLst>
          </p:cNvPr>
          <p:cNvSpPr>
            <a:spLocks noGrp="1"/>
          </p:cNvSpPr>
          <p:nvPr>
            <p:ph type="title"/>
          </p:nvPr>
        </p:nvSpPr>
        <p:spPr/>
        <p:txBody>
          <a:bodyPr/>
          <a:lstStyle/>
          <a:p>
            <a:r>
              <a:rPr lang="en-US" sz="3200" dirty="0"/>
              <a:t>Composition and Asynchronous Method Invocation</a:t>
            </a:r>
          </a:p>
        </p:txBody>
      </p:sp>
      <p:sp>
        <p:nvSpPr>
          <p:cNvPr id="8" name="Content Placeholder 3">
            <a:extLst>
              <a:ext uri="{FF2B5EF4-FFF2-40B4-BE49-F238E27FC236}">
                <a16:creationId xmlns:a16="http://schemas.microsoft.com/office/drawing/2014/main" id="{FDF74E57-9A20-9948-AA21-C7A5175FA69F}"/>
              </a:ext>
            </a:extLst>
          </p:cNvPr>
          <p:cNvSpPr>
            <a:spLocks noGrp="1"/>
          </p:cNvSpPr>
          <p:nvPr>
            <p:ph sz="half" idx="1"/>
          </p:nvPr>
        </p:nvSpPr>
        <p:spPr>
          <a:xfrm>
            <a:off x="160247" y="787400"/>
            <a:ext cx="6874398" cy="5426364"/>
          </a:xfrm>
        </p:spPr>
        <p:txBody>
          <a:bodyPr>
            <a:normAutofit/>
          </a:bodyPr>
          <a:lstStyle/>
          <a:p>
            <a:pPr>
              <a:lnSpc>
                <a:spcPct val="120000"/>
              </a:lnSpc>
              <a:spcBef>
                <a:spcPts val="0"/>
              </a:spcBef>
              <a:spcAft>
                <a:spcPts val="300"/>
              </a:spcAft>
            </a:pPr>
            <a:r>
              <a:rPr lang="en-US" sz="1800" dirty="0"/>
              <a:t>Composite operations can “take a while.”</a:t>
            </a:r>
          </a:p>
          <a:p>
            <a:pPr>
              <a:lnSpc>
                <a:spcPct val="120000"/>
              </a:lnSpc>
              <a:spcBef>
                <a:spcPts val="0"/>
              </a:spcBef>
              <a:spcAft>
                <a:spcPts val="300"/>
              </a:spcAft>
            </a:pPr>
            <a:endParaRPr lang="en-US" sz="1800" dirty="0"/>
          </a:p>
          <a:p>
            <a:pPr>
              <a:lnSpc>
                <a:spcPct val="120000"/>
              </a:lnSpc>
              <a:spcBef>
                <a:spcPts val="0"/>
              </a:spcBef>
              <a:spcAft>
                <a:spcPts val="300"/>
              </a:spcAft>
            </a:pPr>
            <a:r>
              <a:rPr lang="en-US" sz="1800" dirty="0"/>
              <a:t>“Holding open connections and waiting can be bad.”</a:t>
            </a:r>
          </a:p>
          <a:p>
            <a:pPr lvl="1">
              <a:lnSpc>
                <a:spcPct val="120000"/>
              </a:lnSpc>
              <a:spcBef>
                <a:spcPts val="0"/>
              </a:spcBef>
              <a:spcAft>
                <a:spcPts val="300"/>
              </a:spcAft>
            </a:pPr>
            <a:r>
              <a:rPr lang="en-US" sz="1533" dirty="0"/>
              <a:t>Consumes resources.</a:t>
            </a:r>
          </a:p>
          <a:p>
            <a:pPr lvl="1">
              <a:lnSpc>
                <a:spcPct val="120000"/>
              </a:lnSpc>
              <a:spcBef>
                <a:spcPts val="0"/>
              </a:spcBef>
              <a:spcAft>
                <a:spcPts val="300"/>
              </a:spcAft>
            </a:pPr>
            <a:r>
              <a:rPr lang="en-US" sz="1533" dirty="0"/>
              <a:t>Connections can break.</a:t>
            </a:r>
          </a:p>
          <a:p>
            <a:pPr lvl="1">
              <a:lnSpc>
                <a:spcPct val="120000"/>
              </a:lnSpc>
              <a:spcBef>
                <a:spcPts val="0"/>
              </a:spcBef>
              <a:spcAft>
                <a:spcPts val="300"/>
              </a:spcAft>
            </a:pPr>
            <a:r>
              <a:rPr lang="en-US" sz="1533" dirty="0"/>
              <a:t>... ...</a:t>
            </a:r>
          </a:p>
          <a:p>
            <a:pPr lvl="1">
              <a:lnSpc>
                <a:spcPct val="120000"/>
              </a:lnSpc>
              <a:spcBef>
                <a:spcPts val="0"/>
              </a:spcBef>
              <a:spcAft>
                <a:spcPts val="300"/>
              </a:spcAft>
            </a:pPr>
            <a:endParaRPr lang="en-US" sz="1533" dirty="0"/>
          </a:p>
          <a:p>
            <a:pPr>
              <a:lnSpc>
                <a:spcPct val="120000"/>
              </a:lnSpc>
              <a:spcBef>
                <a:spcPts val="0"/>
              </a:spcBef>
              <a:spcAft>
                <a:spcPts val="300"/>
              </a:spcAft>
            </a:pPr>
            <a:r>
              <a:rPr lang="en-US" sz="1800" dirty="0"/>
              <a:t>There are two options:</a:t>
            </a:r>
          </a:p>
          <a:p>
            <a:pPr lvl="1">
              <a:lnSpc>
                <a:spcPct val="120000"/>
              </a:lnSpc>
              <a:spcBef>
                <a:spcPts val="0"/>
              </a:spcBef>
              <a:spcAft>
                <a:spcPts val="300"/>
              </a:spcAft>
            </a:pPr>
            <a:r>
              <a:rPr lang="en-US" sz="1533" dirty="0"/>
              <a:t>Polling</a:t>
            </a:r>
          </a:p>
          <a:p>
            <a:pPr lvl="1">
              <a:lnSpc>
                <a:spcPct val="120000"/>
              </a:lnSpc>
              <a:spcBef>
                <a:spcPts val="0"/>
              </a:spcBef>
              <a:spcAft>
                <a:spcPts val="300"/>
              </a:spcAft>
            </a:pPr>
            <a:r>
              <a:rPr lang="en-US" sz="1533" dirty="0"/>
              <a:t>Callbacks</a:t>
            </a:r>
          </a:p>
          <a:p>
            <a:pPr lvl="1">
              <a:lnSpc>
                <a:spcPct val="120000"/>
              </a:lnSpc>
              <a:spcBef>
                <a:spcPts val="0"/>
              </a:spcBef>
              <a:spcAft>
                <a:spcPts val="300"/>
              </a:spcAft>
            </a:pPr>
            <a:endParaRPr lang="en-US" sz="1533" dirty="0"/>
          </a:p>
          <a:p>
            <a:pPr>
              <a:lnSpc>
                <a:spcPct val="120000"/>
              </a:lnSpc>
              <a:spcBef>
                <a:spcPts val="0"/>
              </a:spcBef>
              <a:spcAft>
                <a:spcPts val="300"/>
              </a:spcAft>
            </a:pPr>
            <a:r>
              <a:rPr lang="en-US" sz="1800" dirty="0"/>
              <a:t>Our next pattern is composition and “polling.”</a:t>
            </a:r>
            <a:br>
              <a:rPr lang="en-US" sz="1800" dirty="0"/>
            </a:br>
            <a:r>
              <a:rPr lang="en-US" sz="1800" dirty="0"/>
              <a:t>Create a new user requires:</a:t>
            </a:r>
          </a:p>
          <a:p>
            <a:pPr lvl="1">
              <a:lnSpc>
                <a:spcPct val="120000"/>
              </a:lnSpc>
              <a:spcBef>
                <a:spcPts val="0"/>
              </a:spcBef>
              <a:spcAft>
                <a:spcPts val="300"/>
              </a:spcAft>
            </a:pPr>
            <a:r>
              <a:rPr lang="en-US" sz="1533" dirty="0"/>
              <a:t>Updating the user database.</a:t>
            </a:r>
          </a:p>
          <a:p>
            <a:pPr lvl="1">
              <a:lnSpc>
                <a:spcPct val="120000"/>
              </a:lnSpc>
              <a:spcBef>
                <a:spcPts val="0"/>
              </a:spcBef>
              <a:spcAft>
                <a:spcPts val="300"/>
              </a:spcAft>
            </a:pPr>
            <a:r>
              <a:rPr lang="en-US" sz="1533" dirty="0"/>
              <a:t>Verifying a submitted address.</a:t>
            </a:r>
          </a:p>
          <a:p>
            <a:pPr lvl="1">
              <a:lnSpc>
                <a:spcPct val="120000"/>
              </a:lnSpc>
              <a:spcBef>
                <a:spcPts val="0"/>
              </a:spcBef>
              <a:spcAft>
                <a:spcPts val="300"/>
              </a:spcAft>
            </a:pPr>
            <a:r>
              <a:rPr lang="en-US" sz="1533" dirty="0"/>
              <a:t>Creating an account in the catalog service.</a:t>
            </a:r>
          </a:p>
          <a:p>
            <a:pPr lvl="1">
              <a:lnSpc>
                <a:spcPct val="120000"/>
              </a:lnSpc>
              <a:spcBef>
                <a:spcPts val="0"/>
              </a:spcBef>
              <a:spcAft>
                <a:spcPts val="300"/>
              </a:spcAft>
            </a:pPr>
            <a:endParaRPr lang="en-US" sz="1533" dirty="0"/>
          </a:p>
        </p:txBody>
      </p:sp>
      <p:pic>
        <p:nvPicPr>
          <p:cNvPr id="3" name="Picture 2">
            <a:extLst>
              <a:ext uri="{FF2B5EF4-FFF2-40B4-BE49-F238E27FC236}">
                <a16:creationId xmlns:a16="http://schemas.microsoft.com/office/drawing/2014/main" id="{53019853-55A0-FB4E-B9CA-6DDCE7429234}"/>
              </a:ext>
            </a:extLst>
          </p:cNvPr>
          <p:cNvPicPr>
            <a:picLocks noChangeAspect="1"/>
          </p:cNvPicPr>
          <p:nvPr/>
        </p:nvPicPr>
        <p:blipFill>
          <a:blip r:embed="rId2"/>
          <a:stretch>
            <a:fillRect/>
          </a:stretch>
        </p:blipFill>
        <p:spPr>
          <a:xfrm>
            <a:off x="5579918" y="999628"/>
            <a:ext cx="6163541" cy="4203851"/>
          </a:xfrm>
          <a:prstGeom prst="rect">
            <a:avLst/>
          </a:prstGeom>
        </p:spPr>
      </p:pic>
      <p:cxnSp>
        <p:nvCxnSpPr>
          <p:cNvPr id="6" name="Straight Arrow Connector 5">
            <a:extLst>
              <a:ext uri="{FF2B5EF4-FFF2-40B4-BE49-F238E27FC236}">
                <a16:creationId xmlns:a16="http://schemas.microsoft.com/office/drawing/2014/main" id="{168357FE-F624-9F45-83A5-BC21AEE331EE}"/>
              </a:ext>
            </a:extLst>
          </p:cNvPr>
          <p:cNvCxnSpPr/>
          <p:nvPr/>
        </p:nvCxnSpPr>
        <p:spPr>
          <a:xfrm>
            <a:off x="3967358" y="2359552"/>
            <a:ext cx="1605253" cy="0"/>
          </a:xfrm>
          <a:prstGeom prst="straightConnector1">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1AFED746-BF4B-D049-AD6E-34FE0ABE2781}"/>
              </a:ext>
            </a:extLst>
          </p:cNvPr>
          <p:cNvSpPr txBox="1"/>
          <p:nvPr/>
        </p:nvSpPr>
        <p:spPr>
          <a:xfrm>
            <a:off x="4489174" y="1998369"/>
            <a:ext cx="777457" cy="307777"/>
          </a:xfrm>
          <a:prstGeom prst="rect">
            <a:avLst/>
          </a:prstGeom>
          <a:noFill/>
        </p:spPr>
        <p:txBody>
          <a:bodyPr wrap="none" rtlCol="0">
            <a:spAutoFit/>
          </a:bodyPr>
          <a:lstStyle/>
          <a:p>
            <a:r>
              <a:rPr lang="en-US" sz="1400" dirty="0"/>
              <a:t>Request</a:t>
            </a:r>
          </a:p>
        </p:txBody>
      </p:sp>
      <p:cxnSp>
        <p:nvCxnSpPr>
          <p:cNvPr id="10" name="Straight Arrow Connector 9">
            <a:extLst>
              <a:ext uri="{FF2B5EF4-FFF2-40B4-BE49-F238E27FC236}">
                <a16:creationId xmlns:a16="http://schemas.microsoft.com/office/drawing/2014/main" id="{630D6577-7C0E-5F43-A71F-8623EEBEFE4A}"/>
              </a:ext>
            </a:extLst>
          </p:cNvPr>
          <p:cNvCxnSpPr>
            <a:cxnSpLocks/>
          </p:cNvCxnSpPr>
          <p:nvPr/>
        </p:nvCxnSpPr>
        <p:spPr>
          <a:xfrm flipH="1">
            <a:off x="3967358" y="2660613"/>
            <a:ext cx="1605253" cy="0"/>
          </a:xfrm>
          <a:prstGeom prst="straightConnector1">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923CD640-8B26-8C40-A233-976C2B8CA531}"/>
              </a:ext>
            </a:extLst>
          </p:cNvPr>
          <p:cNvSpPr txBox="1"/>
          <p:nvPr/>
        </p:nvSpPr>
        <p:spPr>
          <a:xfrm>
            <a:off x="4295936" y="2681614"/>
            <a:ext cx="1261371" cy="523220"/>
          </a:xfrm>
          <a:prstGeom prst="rect">
            <a:avLst/>
          </a:prstGeom>
          <a:noFill/>
        </p:spPr>
        <p:txBody>
          <a:bodyPr wrap="none" rtlCol="0">
            <a:spAutoFit/>
          </a:bodyPr>
          <a:lstStyle/>
          <a:p>
            <a:r>
              <a:rPr lang="en-US" sz="1400" dirty="0"/>
              <a:t>202 ACCEPTED</a:t>
            </a:r>
            <a:br>
              <a:rPr lang="en-US" sz="1400" dirty="0"/>
            </a:br>
            <a:r>
              <a:rPr lang="en-US" sz="1400" dirty="0"/>
              <a:t>Location</a:t>
            </a:r>
          </a:p>
        </p:txBody>
      </p:sp>
      <p:cxnSp>
        <p:nvCxnSpPr>
          <p:cNvPr id="14" name="Straight Arrow Connector 13">
            <a:extLst>
              <a:ext uri="{FF2B5EF4-FFF2-40B4-BE49-F238E27FC236}">
                <a16:creationId xmlns:a16="http://schemas.microsoft.com/office/drawing/2014/main" id="{CC2B04F5-4195-E74C-B4AB-2B695F347755}"/>
              </a:ext>
            </a:extLst>
          </p:cNvPr>
          <p:cNvCxnSpPr/>
          <p:nvPr/>
        </p:nvCxnSpPr>
        <p:spPr>
          <a:xfrm>
            <a:off x="3952054" y="3789217"/>
            <a:ext cx="1605253" cy="0"/>
          </a:xfrm>
          <a:prstGeom prst="straightConnector1">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D63DC50A-E407-864F-94AA-2E381ABDB49F}"/>
              </a:ext>
            </a:extLst>
          </p:cNvPr>
          <p:cNvSpPr txBox="1"/>
          <p:nvPr/>
        </p:nvSpPr>
        <p:spPr>
          <a:xfrm>
            <a:off x="4380175" y="3766572"/>
            <a:ext cx="891206" cy="307777"/>
          </a:xfrm>
          <a:prstGeom prst="rect">
            <a:avLst/>
          </a:prstGeom>
          <a:noFill/>
        </p:spPr>
        <p:txBody>
          <a:bodyPr wrap="none" rtlCol="0">
            <a:spAutoFit/>
          </a:bodyPr>
          <a:lstStyle/>
          <a:p>
            <a:r>
              <a:rPr lang="en-US" sz="1400" dirty="0"/>
              <a:t>GET (Poll)</a:t>
            </a:r>
          </a:p>
        </p:txBody>
      </p:sp>
      <p:cxnSp>
        <p:nvCxnSpPr>
          <p:cNvPr id="16" name="Straight Arrow Connector 15">
            <a:extLst>
              <a:ext uri="{FF2B5EF4-FFF2-40B4-BE49-F238E27FC236}">
                <a16:creationId xmlns:a16="http://schemas.microsoft.com/office/drawing/2014/main" id="{2017CE37-037B-0049-8F12-513D63F8F642}"/>
              </a:ext>
            </a:extLst>
          </p:cNvPr>
          <p:cNvCxnSpPr>
            <a:cxnSpLocks/>
          </p:cNvCxnSpPr>
          <p:nvPr/>
        </p:nvCxnSpPr>
        <p:spPr>
          <a:xfrm flipH="1">
            <a:off x="3976670" y="4074349"/>
            <a:ext cx="1605252" cy="5666"/>
          </a:xfrm>
          <a:prstGeom prst="straightConnector1">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0" name="TextBox 19">
            <a:extLst>
              <a:ext uri="{FF2B5EF4-FFF2-40B4-BE49-F238E27FC236}">
                <a16:creationId xmlns:a16="http://schemas.microsoft.com/office/drawing/2014/main" id="{A9F71AC3-5C1C-974D-88B5-EA7FD3F4A849}"/>
              </a:ext>
            </a:extLst>
          </p:cNvPr>
          <p:cNvSpPr txBox="1"/>
          <p:nvPr/>
        </p:nvSpPr>
        <p:spPr>
          <a:xfrm>
            <a:off x="4294855" y="4117712"/>
            <a:ext cx="458780" cy="307777"/>
          </a:xfrm>
          <a:prstGeom prst="rect">
            <a:avLst/>
          </a:prstGeom>
          <a:noFill/>
        </p:spPr>
        <p:txBody>
          <a:bodyPr wrap="none" rtlCol="0">
            <a:spAutoFit/>
          </a:bodyPr>
          <a:lstStyle/>
          <a:p>
            <a:r>
              <a:rPr lang="en-US" sz="1400" dirty="0"/>
              <a:t>200</a:t>
            </a:r>
          </a:p>
        </p:txBody>
      </p:sp>
    </p:spTree>
    <p:extLst>
      <p:ext uri="{BB962C8B-B14F-4D97-AF65-F5344CB8AC3E}">
        <p14:creationId xmlns:p14="http://schemas.microsoft.com/office/powerpoint/2010/main" val="943530604"/>
      </p:ext>
    </p:extLst>
  </p:cSld>
  <p:clrMapOvr>
    <a:masterClrMapping/>
  </p:clrMapOvr>
  <p:transition spd="med">
    <p:wipe dir="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C0930B-BBDB-4343-940E-B629E58BC60A}"/>
              </a:ext>
            </a:extLst>
          </p:cNvPr>
          <p:cNvSpPr>
            <a:spLocks noGrp="1"/>
          </p:cNvSpPr>
          <p:nvPr>
            <p:ph type="title"/>
          </p:nvPr>
        </p:nvSpPr>
        <p:spPr/>
        <p:txBody>
          <a:bodyPr/>
          <a:lstStyle/>
          <a:p>
            <a:r>
              <a:rPr lang="en-US" dirty="0"/>
              <a:t>Asynchronous Requests – Pattern 1</a:t>
            </a:r>
          </a:p>
        </p:txBody>
      </p:sp>
      <p:pic>
        <p:nvPicPr>
          <p:cNvPr id="4" name="Picture 3">
            <a:extLst>
              <a:ext uri="{FF2B5EF4-FFF2-40B4-BE49-F238E27FC236}">
                <a16:creationId xmlns:a16="http://schemas.microsoft.com/office/drawing/2014/main" id="{F9F11207-DF2F-1E40-98A5-4350CB9EDA57}"/>
              </a:ext>
            </a:extLst>
          </p:cNvPr>
          <p:cNvPicPr>
            <a:picLocks noChangeAspect="1"/>
          </p:cNvPicPr>
          <p:nvPr/>
        </p:nvPicPr>
        <p:blipFill>
          <a:blip r:embed="rId2"/>
          <a:stretch>
            <a:fillRect/>
          </a:stretch>
        </p:blipFill>
        <p:spPr>
          <a:xfrm>
            <a:off x="966353" y="824097"/>
            <a:ext cx="8773391" cy="5209806"/>
          </a:xfrm>
          <a:prstGeom prst="rect">
            <a:avLst/>
          </a:prstGeom>
        </p:spPr>
      </p:pic>
    </p:spTree>
    <p:extLst>
      <p:ext uri="{BB962C8B-B14F-4D97-AF65-F5344CB8AC3E}">
        <p14:creationId xmlns:p14="http://schemas.microsoft.com/office/powerpoint/2010/main" val="1074629811"/>
      </p:ext>
    </p:extLst>
  </p:cSld>
  <p:clrMapOvr>
    <a:masterClrMapping/>
  </p:clrMapOvr>
  <p:transition spd="med">
    <p:wipe dir="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Success Response Codes</a:t>
            </a:r>
          </a:p>
        </p:txBody>
      </p:sp>
      <p:graphicFrame>
        <p:nvGraphicFramePr>
          <p:cNvPr id="4" name="Table 3"/>
          <p:cNvGraphicFramePr>
            <a:graphicFrameLocks noGrp="1"/>
          </p:cNvGraphicFramePr>
          <p:nvPr/>
        </p:nvGraphicFramePr>
        <p:xfrm>
          <a:off x="694873" y="1110193"/>
          <a:ext cx="8203596" cy="3275540"/>
        </p:xfrm>
        <a:graphic>
          <a:graphicData uri="http://schemas.openxmlformats.org/drawingml/2006/table">
            <a:tbl>
              <a:tblPr>
                <a:tableStyleId>{5C22544A-7EE6-4342-B048-85BDC9FD1C3A}</a:tableStyleId>
              </a:tblPr>
              <a:tblGrid>
                <a:gridCol w="1310587">
                  <a:extLst>
                    <a:ext uri="{9D8B030D-6E8A-4147-A177-3AD203B41FA5}">
                      <a16:colId xmlns:a16="http://schemas.microsoft.com/office/drawing/2014/main" val="20000"/>
                    </a:ext>
                  </a:extLst>
                </a:gridCol>
                <a:gridCol w="1637345">
                  <a:extLst>
                    <a:ext uri="{9D8B030D-6E8A-4147-A177-3AD203B41FA5}">
                      <a16:colId xmlns:a16="http://schemas.microsoft.com/office/drawing/2014/main" val="20001"/>
                    </a:ext>
                  </a:extLst>
                </a:gridCol>
                <a:gridCol w="5255664">
                  <a:extLst>
                    <a:ext uri="{9D8B030D-6E8A-4147-A177-3AD203B41FA5}">
                      <a16:colId xmlns:a16="http://schemas.microsoft.com/office/drawing/2014/main" val="20002"/>
                    </a:ext>
                  </a:extLst>
                </a:gridCol>
              </a:tblGrid>
              <a:tr h="413752">
                <a:tc>
                  <a:txBody>
                    <a:bodyPr/>
                    <a:lstStyle/>
                    <a:p>
                      <a:pPr marL="0" marR="0" algn="ctr">
                        <a:lnSpc>
                          <a:spcPct val="115000"/>
                        </a:lnSpc>
                        <a:spcBef>
                          <a:spcPts val="0"/>
                        </a:spcBef>
                        <a:spcAft>
                          <a:spcPts val="0"/>
                        </a:spcAft>
                      </a:pPr>
                      <a:r>
                        <a:rPr lang="en-US" sz="1600" dirty="0">
                          <a:effectLst/>
                        </a:rPr>
                        <a:t>Operation</a:t>
                      </a:r>
                      <a:endParaRPr lang="en-US" sz="1600" b="1" dirty="0">
                        <a:solidFill>
                          <a:srgbClr val="000000"/>
                        </a:solidFill>
                        <a:effectLst/>
                        <a:latin typeface="Helvetica" panose="020B0604020202020204" pitchFamily="34" charset="0"/>
                        <a:ea typeface="ヒラギノ角ゴ Pro W3"/>
                        <a:cs typeface="Times New Roman" panose="02020603050405020304" pitchFamily="18" charset="0"/>
                      </a:endParaRPr>
                    </a:p>
                  </a:txBody>
                  <a:tcPr marL="0" marR="0" marT="0" marB="0"/>
                </a:tc>
                <a:tc>
                  <a:txBody>
                    <a:bodyPr/>
                    <a:lstStyle/>
                    <a:p>
                      <a:pPr marL="0" marR="0" algn="ctr">
                        <a:lnSpc>
                          <a:spcPct val="115000"/>
                        </a:lnSpc>
                        <a:spcBef>
                          <a:spcPts val="0"/>
                        </a:spcBef>
                        <a:spcAft>
                          <a:spcPts val="0"/>
                        </a:spcAft>
                      </a:pPr>
                      <a:r>
                        <a:rPr lang="en-US" sz="1600">
                          <a:effectLst/>
                        </a:rPr>
                        <a:t>HTTP Request</a:t>
                      </a:r>
                      <a:endParaRPr lang="en-US" sz="1600" b="1">
                        <a:solidFill>
                          <a:srgbClr val="000000"/>
                        </a:solidFill>
                        <a:effectLst/>
                        <a:latin typeface="Helvetica" panose="020B0604020202020204" pitchFamily="34" charset="0"/>
                        <a:ea typeface="ヒラギノ角ゴ Pro W3"/>
                        <a:cs typeface="Times New Roman" panose="02020603050405020304" pitchFamily="18" charset="0"/>
                      </a:endParaRPr>
                    </a:p>
                  </a:txBody>
                  <a:tcPr marL="0" marR="0" marT="0" marB="0"/>
                </a:tc>
                <a:tc>
                  <a:txBody>
                    <a:bodyPr/>
                    <a:lstStyle/>
                    <a:p>
                      <a:pPr marL="0" marR="0" algn="ctr">
                        <a:lnSpc>
                          <a:spcPct val="115000"/>
                        </a:lnSpc>
                        <a:spcBef>
                          <a:spcPts val="0"/>
                        </a:spcBef>
                        <a:spcAft>
                          <a:spcPts val="0"/>
                        </a:spcAft>
                      </a:pPr>
                      <a:r>
                        <a:rPr lang="en-US" sz="1600">
                          <a:effectLst/>
                        </a:rPr>
                        <a:t>HTTP Response Codes Supported</a:t>
                      </a:r>
                      <a:endParaRPr lang="en-US" sz="1600" b="1">
                        <a:solidFill>
                          <a:srgbClr val="000000"/>
                        </a:solidFill>
                        <a:effectLst/>
                        <a:latin typeface="Helvetica" panose="020B0604020202020204" pitchFamily="34" charset="0"/>
                        <a:ea typeface="ヒラギノ角ゴ Pro W3"/>
                        <a:cs typeface="Times New Roman" panose="02020603050405020304" pitchFamily="18" charset="0"/>
                      </a:endParaRPr>
                    </a:p>
                  </a:txBody>
                  <a:tcPr marL="0" marR="0" marT="0" marB="0"/>
                </a:tc>
                <a:extLst>
                  <a:ext uri="{0D108BD9-81ED-4DB2-BD59-A6C34878D82A}">
                    <a16:rowId xmlns:a16="http://schemas.microsoft.com/office/drawing/2014/main" val="10000"/>
                  </a:ext>
                </a:extLst>
              </a:tr>
              <a:tr h="896464">
                <a:tc>
                  <a:txBody>
                    <a:bodyPr/>
                    <a:lstStyle/>
                    <a:p>
                      <a:pPr marL="0" marR="0">
                        <a:lnSpc>
                          <a:spcPct val="115000"/>
                        </a:lnSpc>
                        <a:spcBef>
                          <a:spcPts val="0"/>
                        </a:spcBef>
                        <a:spcAft>
                          <a:spcPts val="0"/>
                        </a:spcAft>
                      </a:pPr>
                      <a:r>
                        <a:rPr lang="en-US" sz="1600">
                          <a:effectLst/>
                        </a:rPr>
                        <a:t>READ</a:t>
                      </a:r>
                      <a:endParaRPr lang="en-US" sz="1600">
                        <a:solidFill>
                          <a:srgbClr val="000000"/>
                        </a:solidFill>
                        <a:effectLst/>
                        <a:latin typeface="Helvetica" panose="020B0604020202020204" pitchFamily="34" charset="0"/>
                        <a:ea typeface="ヒラギノ角ゴ Pro W3"/>
                        <a:cs typeface="Times New Roman" panose="02020603050405020304" pitchFamily="18" charset="0"/>
                      </a:endParaRPr>
                    </a:p>
                  </a:txBody>
                  <a:tcPr marL="0" marR="0" marT="0" marB="0"/>
                </a:tc>
                <a:tc>
                  <a:txBody>
                    <a:bodyPr/>
                    <a:lstStyle/>
                    <a:p>
                      <a:pPr marL="0" marR="0">
                        <a:lnSpc>
                          <a:spcPct val="115000"/>
                        </a:lnSpc>
                        <a:spcBef>
                          <a:spcPts val="0"/>
                        </a:spcBef>
                        <a:spcAft>
                          <a:spcPts val="0"/>
                        </a:spcAft>
                      </a:pPr>
                      <a:r>
                        <a:rPr lang="en-US" sz="1600">
                          <a:effectLst/>
                        </a:rPr>
                        <a:t>GET</a:t>
                      </a:r>
                      <a:endParaRPr lang="en-US" sz="1600">
                        <a:solidFill>
                          <a:srgbClr val="000000"/>
                        </a:solidFill>
                        <a:effectLst/>
                        <a:latin typeface="Helvetica" panose="020B0604020202020204" pitchFamily="34" charset="0"/>
                        <a:ea typeface="ヒラギノ角ゴ Pro W3"/>
                        <a:cs typeface="Times New Roman" panose="02020603050405020304" pitchFamily="18" charset="0"/>
                      </a:endParaRPr>
                    </a:p>
                  </a:txBody>
                  <a:tcPr marL="0" marR="0" marT="0" marB="0"/>
                </a:tc>
                <a:tc>
                  <a:txBody>
                    <a:bodyPr/>
                    <a:lstStyle/>
                    <a:p>
                      <a:pPr marL="0" marR="0">
                        <a:lnSpc>
                          <a:spcPct val="115000"/>
                        </a:lnSpc>
                        <a:spcBef>
                          <a:spcPts val="0"/>
                        </a:spcBef>
                        <a:spcAft>
                          <a:spcPts val="0"/>
                        </a:spcAft>
                      </a:pPr>
                      <a:r>
                        <a:rPr lang="en-US" sz="1600">
                          <a:effectLst/>
                        </a:rPr>
                        <a:t>200 - OK with message body</a:t>
                      </a:r>
                    </a:p>
                    <a:p>
                      <a:pPr marL="0" marR="0">
                        <a:lnSpc>
                          <a:spcPct val="115000"/>
                        </a:lnSpc>
                        <a:spcBef>
                          <a:spcPts val="0"/>
                        </a:spcBef>
                        <a:spcAft>
                          <a:spcPts val="0"/>
                        </a:spcAft>
                      </a:pPr>
                      <a:r>
                        <a:rPr lang="en-US" sz="1600">
                          <a:effectLst/>
                        </a:rPr>
                        <a:t>204 - OK no message body </a:t>
                      </a:r>
                    </a:p>
                    <a:p>
                      <a:pPr marL="0" marR="0">
                        <a:lnSpc>
                          <a:spcPct val="115000"/>
                        </a:lnSpc>
                        <a:spcBef>
                          <a:spcPts val="0"/>
                        </a:spcBef>
                        <a:spcAft>
                          <a:spcPts val="0"/>
                        </a:spcAft>
                      </a:pPr>
                      <a:r>
                        <a:rPr lang="en-US" sz="1600">
                          <a:effectLst/>
                        </a:rPr>
                        <a:t>206 - OK with partial message body </a:t>
                      </a:r>
                      <a:endParaRPr lang="en-US" sz="1600">
                        <a:solidFill>
                          <a:srgbClr val="000000"/>
                        </a:solidFill>
                        <a:effectLst/>
                        <a:latin typeface="Helvetica" panose="020B0604020202020204" pitchFamily="34" charset="0"/>
                        <a:ea typeface="ヒラギノ角ゴ Pro W3"/>
                        <a:cs typeface="Times New Roman" panose="02020603050405020304" pitchFamily="18" charset="0"/>
                      </a:endParaRPr>
                    </a:p>
                  </a:txBody>
                  <a:tcPr marL="0" marR="0" marT="0" marB="0"/>
                </a:tc>
                <a:extLst>
                  <a:ext uri="{0D108BD9-81ED-4DB2-BD59-A6C34878D82A}">
                    <a16:rowId xmlns:a16="http://schemas.microsoft.com/office/drawing/2014/main" val="10001"/>
                  </a:ext>
                </a:extLst>
              </a:tr>
              <a:tr h="655108">
                <a:tc>
                  <a:txBody>
                    <a:bodyPr/>
                    <a:lstStyle/>
                    <a:p>
                      <a:pPr marL="0" marR="0">
                        <a:lnSpc>
                          <a:spcPct val="115000"/>
                        </a:lnSpc>
                        <a:spcBef>
                          <a:spcPts val="0"/>
                        </a:spcBef>
                        <a:spcAft>
                          <a:spcPts val="0"/>
                        </a:spcAft>
                      </a:pPr>
                      <a:r>
                        <a:rPr lang="en-US" sz="1600">
                          <a:effectLst/>
                        </a:rPr>
                        <a:t>CREATE</a:t>
                      </a:r>
                      <a:endParaRPr lang="en-US" sz="1600">
                        <a:solidFill>
                          <a:srgbClr val="000000"/>
                        </a:solidFill>
                        <a:effectLst/>
                        <a:latin typeface="Helvetica" panose="020B0604020202020204" pitchFamily="34" charset="0"/>
                        <a:ea typeface="ヒラギノ角ゴ Pro W3"/>
                        <a:cs typeface="Times New Roman" panose="02020603050405020304" pitchFamily="18" charset="0"/>
                      </a:endParaRPr>
                    </a:p>
                  </a:txBody>
                  <a:tcPr marL="0" marR="0" marT="0" marB="0"/>
                </a:tc>
                <a:tc>
                  <a:txBody>
                    <a:bodyPr/>
                    <a:lstStyle/>
                    <a:p>
                      <a:pPr marL="0" marR="0">
                        <a:lnSpc>
                          <a:spcPct val="115000"/>
                        </a:lnSpc>
                        <a:spcBef>
                          <a:spcPts val="0"/>
                        </a:spcBef>
                        <a:spcAft>
                          <a:spcPts val="0"/>
                        </a:spcAft>
                      </a:pPr>
                      <a:r>
                        <a:rPr lang="en-US" sz="1600">
                          <a:effectLst/>
                        </a:rPr>
                        <a:t>POST</a:t>
                      </a:r>
                      <a:endParaRPr lang="en-US" sz="1600">
                        <a:solidFill>
                          <a:srgbClr val="000000"/>
                        </a:solidFill>
                        <a:effectLst/>
                        <a:latin typeface="Helvetica" panose="020B0604020202020204" pitchFamily="34" charset="0"/>
                        <a:ea typeface="ヒラギノ角ゴ Pro W3"/>
                        <a:cs typeface="Times New Roman" panose="02020603050405020304" pitchFamily="18" charset="0"/>
                      </a:endParaRPr>
                    </a:p>
                  </a:txBody>
                  <a:tcPr marL="0" marR="0" marT="0" marB="0"/>
                </a:tc>
                <a:tc>
                  <a:txBody>
                    <a:bodyPr/>
                    <a:lstStyle/>
                    <a:p>
                      <a:pPr marL="0" marR="0">
                        <a:lnSpc>
                          <a:spcPct val="115000"/>
                        </a:lnSpc>
                        <a:spcBef>
                          <a:spcPts val="0"/>
                        </a:spcBef>
                        <a:spcAft>
                          <a:spcPts val="0"/>
                        </a:spcAft>
                      </a:pPr>
                      <a:r>
                        <a:rPr lang="en-US" sz="1600" dirty="0">
                          <a:effectLst/>
                        </a:rPr>
                        <a:t>201 - Resource created (Operation Complete)</a:t>
                      </a:r>
                    </a:p>
                    <a:p>
                      <a:pPr marL="0" marR="0">
                        <a:lnSpc>
                          <a:spcPct val="115000"/>
                        </a:lnSpc>
                        <a:spcBef>
                          <a:spcPts val="0"/>
                        </a:spcBef>
                        <a:spcAft>
                          <a:spcPts val="0"/>
                        </a:spcAft>
                      </a:pPr>
                      <a:r>
                        <a:rPr lang="en-US" sz="1600" dirty="0">
                          <a:solidFill>
                            <a:srgbClr val="FF0000"/>
                          </a:solidFill>
                          <a:effectLst/>
                        </a:rPr>
                        <a:t>202 - Resource accepted (Operation Pending)</a:t>
                      </a:r>
                      <a:endParaRPr lang="en-US" sz="1600" dirty="0">
                        <a:solidFill>
                          <a:srgbClr val="FF0000"/>
                        </a:solidFill>
                        <a:effectLst/>
                        <a:latin typeface="Helvetica" panose="020B0604020202020204" pitchFamily="34" charset="0"/>
                        <a:ea typeface="ヒラギノ角ゴ Pro W3"/>
                        <a:cs typeface="Times New Roman" panose="02020603050405020304" pitchFamily="18" charset="0"/>
                      </a:endParaRPr>
                    </a:p>
                  </a:txBody>
                  <a:tcPr marL="0" marR="0" marT="0" marB="0"/>
                </a:tc>
                <a:extLst>
                  <a:ext uri="{0D108BD9-81ED-4DB2-BD59-A6C34878D82A}">
                    <a16:rowId xmlns:a16="http://schemas.microsoft.com/office/drawing/2014/main" val="10002"/>
                  </a:ext>
                </a:extLst>
              </a:tr>
              <a:tr h="655108">
                <a:tc>
                  <a:txBody>
                    <a:bodyPr/>
                    <a:lstStyle/>
                    <a:p>
                      <a:pPr marL="0" marR="0">
                        <a:lnSpc>
                          <a:spcPct val="115000"/>
                        </a:lnSpc>
                        <a:spcBef>
                          <a:spcPts val="0"/>
                        </a:spcBef>
                        <a:spcAft>
                          <a:spcPts val="0"/>
                        </a:spcAft>
                      </a:pPr>
                      <a:r>
                        <a:rPr lang="en-US" sz="1600">
                          <a:effectLst/>
                        </a:rPr>
                        <a:t>UPDATE</a:t>
                      </a:r>
                      <a:endParaRPr lang="en-US" sz="1600">
                        <a:solidFill>
                          <a:srgbClr val="000000"/>
                        </a:solidFill>
                        <a:effectLst/>
                        <a:latin typeface="Helvetica" panose="020B0604020202020204" pitchFamily="34" charset="0"/>
                        <a:ea typeface="ヒラギノ角ゴ Pro W3"/>
                        <a:cs typeface="Times New Roman" panose="02020603050405020304" pitchFamily="18" charset="0"/>
                      </a:endParaRPr>
                    </a:p>
                  </a:txBody>
                  <a:tcPr marL="0" marR="0" marT="0" marB="0"/>
                </a:tc>
                <a:tc>
                  <a:txBody>
                    <a:bodyPr/>
                    <a:lstStyle/>
                    <a:p>
                      <a:pPr marL="0" marR="0">
                        <a:lnSpc>
                          <a:spcPct val="115000"/>
                        </a:lnSpc>
                        <a:spcBef>
                          <a:spcPts val="0"/>
                        </a:spcBef>
                        <a:spcAft>
                          <a:spcPts val="0"/>
                        </a:spcAft>
                      </a:pPr>
                      <a:r>
                        <a:rPr lang="en-US" sz="1600">
                          <a:effectLst/>
                        </a:rPr>
                        <a:t>PUT</a:t>
                      </a:r>
                      <a:endParaRPr lang="en-US" sz="1600">
                        <a:solidFill>
                          <a:srgbClr val="000000"/>
                        </a:solidFill>
                        <a:effectLst/>
                        <a:latin typeface="Helvetica" panose="020B0604020202020204" pitchFamily="34" charset="0"/>
                        <a:ea typeface="ヒラギノ角ゴ Pro W3"/>
                        <a:cs typeface="Times New Roman" panose="02020603050405020304" pitchFamily="18" charset="0"/>
                      </a:endParaRPr>
                    </a:p>
                  </a:txBody>
                  <a:tcPr marL="0" marR="0" marT="0" marB="0"/>
                </a:tc>
                <a:tc>
                  <a:txBody>
                    <a:bodyPr/>
                    <a:lstStyle/>
                    <a:p>
                      <a:pPr marL="0" marR="0">
                        <a:lnSpc>
                          <a:spcPct val="115000"/>
                        </a:lnSpc>
                        <a:spcBef>
                          <a:spcPts val="0"/>
                        </a:spcBef>
                        <a:spcAft>
                          <a:spcPts val="0"/>
                        </a:spcAft>
                      </a:pPr>
                      <a:r>
                        <a:rPr lang="en-US" sz="1600" dirty="0">
                          <a:solidFill>
                            <a:srgbClr val="FF0000"/>
                          </a:solidFill>
                          <a:effectLst/>
                        </a:rPr>
                        <a:t>202 - Accepted (Operation Pending)</a:t>
                      </a:r>
                    </a:p>
                    <a:p>
                      <a:pPr marL="0" marR="0">
                        <a:lnSpc>
                          <a:spcPct val="115000"/>
                        </a:lnSpc>
                        <a:spcBef>
                          <a:spcPts val="0"/>
                        </a:spcBef>
                        <a:spcAft>
                          <a:spcPts val="0"/>
                        </a:spcAft>
                      </a:pPr>
                      <a:r>
                        <a:rPr lang="en-US" sz="1600" dirty="0">
                          <a:effectLst/>
                        </a:rPr>
                        <a:t>204 - Success (Operation Complete)</a:t>
                      </a:r>
                      <a:endParaRPr lang="en-US" sz="1600" dirty="0">
                        <a:solidFill>
                          <a:srgbClr val="000000"/>
                        </a:solidFill>
                        <a:effectLst/>
                        <a:latin typeface="Helvetica" panose="020B0604020202020204" pitchFamily="34" charset="0"/>
                        <a:ea typeface="ヒラギノ角ゴ Pro W3"/>
                        <a:cs typeface="Times New Roman" panose="02020603050405020304" pitchFamily="18" charset="0"/>
                      </a:endParaRPr>
                    </a:p>
                  </a:txBody>
                  <a:tcPr marL="0" marR="0" marT="0" marB="0"/>
                </a:tc>
                <a:extLst>
                  <a:ext uri="{0D108BD9-81ED-4DB2-BD59-A6C34878D82A}">
                    <a16:rowId xmlns:a16="http://schemas.microsoft.com/office/drawing/2014/main" val="10003"/>
                  </a:ext>
                </a:extLst>
              </a:tr>
              <a:tr h="655108">
                <a:tc>
                  <a:txBody>
                    <a:bodyPr/>
                    <a:lstStyle/>
                    <a:p>
                      <a:pPr marL="0" marR="0">
                        <a:lnSpc>
                          <a:spcPct val="115000"/>
                        </a:lnSpc>
                        <a:spcBef>
                          <a:spcPts val="0"/>
                        </a:spcBef>
                        <a:spcAft>
                          <a:spcPts val="0"/>
                        </a:spcAft>
                      </a:pPr>
                      <a:r>
                        <a:rPr lang="en-US" sz="1600">
                          <a:effectLst/>
                        </a:rPr>
                        <a:t>DELETE</a:t>
                      </a:r>
                      <a:endParaRPr lang="en-US" sz="1600">
                        <a:solidFill>
                          <a:srgbClr val="000000"/>
                        </a:solidFill>
                        <a:effectLst/>
                        <a:latin typeface="Helvetica" panose="020B0604020202020204" pitchFamily="34" charset="0"/>
                        <a:ea typeface="ヒラギノ角ゴ Pro W3"/>
                        <a:cs typeface="Times New Roman" panose="02020603050405020304" pitchFamily="18" charset="0"/>
                      </a:endParaRPr>
                    </a:p>
                  </a:txBody>
                  <a:tcPr marL="0" marR="0" marT="0" marB="0"/>
                </a:tc>
                <a:tc>
                  <a:txBody>
                    <a:bodyPr/>
                    <a:lstStyle/>
                    <a:p>
                      <a:pPr marL="0" marR="0">
                        <a:lnSpc>
                          <a:spcPct val="115000"/>
                        </a:lnSpc>
                        <a:spcBef>
                          <a:spcPts val="0"/>
                        </a:spcBef>
                        <a:spcAft>
                          <a:spcPts val="0"/>
                        </a:spcAft>
                      </a:pPr>
                      <a:r>
                        <a:rPr lang="en-US" sz="1600">
                          <a:effectLst/>
                        </a:rPr>
                        <a:t>DELETE</a:t>
                      </a:r>
                      <a:endParaRPr lang="en-US" sz="1600">
                        <a:solidFill>
                          <a:srgbClr val="000000"/>
                        </a:solidFill>
                        <a:effectLst/>
                        <a:latin typeface="Helvetica" panose="020B0604020202020204" pitchFamily="34" charset="0"/>
                        <a:ea typeface="ヒラギノ角ゴ Pro W3"/>
                        <a:cs typeface="Times New Roman" panose="02020603050405020304" pitchFamily="18" charset="0"/>
                      </a:endParaRPr>
                    </a:p>
                  </a:txBody>
                  <a:tcPr marL="0" marR="0" marT="0" marB="0"/>
                </a:tc>
                <a:tc>
                  <a:txBody>
                    <a:bodyPr/>
                    <a:lstStyle/>
                    <a:p>
                      <a:pPr marL="0" marR="0">
                        <a:lnSpc>
                          <a:spcPct val="115000"/>
                        </a:lnSpc>
                        <a:spcBef>
                          <a:spcPts val="0"/>
                        </a:spcBef>
                        <a:spcAft>
                          <a:spcPts val="0"/>
                        </a:spcAft>
                      </a:pPr>
                      <a:r>
                        <a:rPr lang="en-US" sz="1600" dirty="0">
                          <a:solidFill>
                            <a:srgbClr val="FF0000"/>
                          </a:solidFill>
                          <a:effectLst/>
                        </a:rPr>
                        <a:t>202 - Accepted (Operation Pending)</a:t>
                      </a:r>
                    </a:p>
                    <a:p>
                      <a:pPr marL="0" marR="0">
                        <a:lnSpc>
                          <a:spcPct val="115000"/>
                        </a:lnSpc>
                        <a:spcBef>
                          <a:spcPts val="0"/>
                        </a:spcBef>
                        <a:spcAft>
                          <a:spcPts val="0"/>
                        </a:spcAft>
                      </a:pPr>
                      <a:r>
                        <a:rPr lang="en-US" sz="1600" dirty="0">
                          <a:effectLst/>
                        </a:rPr>
                        <a:t>204 - Success (Operation Complete)</a:t>
                      </a:r>
                      <a:endParaRPr lang="en-US" sz="1600" dirty="0">
                        <a:solidFill>
                          <a:srgbClr val="000000"/>
                        </a:solidFill>
                        <a:effectLst/>
                        <a:latin typeface="Helvetica" panose="020B0604020202020204" pitchFamily="34" charset="0"/>
                        <a:ea typeface="ヒラギノ角ゴ Pro W3"/>
                        <a:cs typeface="Times New Roman" panose="02020603050405020304" pitchFamily="18" charset="0"/>
                      </a:endParaRPr>
                    </a:p>
                  </a:txBody>
                  <a:tcPr marL="0" marR="0" marT="0" marB="0"/>
                </a:tc>
                <a:extLst>
                  <a:ext uri="{0D108BD9-81ED-4DB2-BD59-A6C34878D82A}">
                    <a16:rowId xmlns:a16="http://schemas.microsoft.com/office/drawing/2014/main" val="10004"/>
                  </a:ext>
                </a:extLst>
              </a:tr>
            </a:tbl>
          </a:graphicData>
        </a:graphic>
      </p:graphicFrame>
      <p:sp>
        <p:nvSpPr>
          <p:cNvPr id="5" name="Rectangle 4"/>
          <p:cNvSpPr/>
          <p:nvPr/>
        </p:nvSpPr>
        <p:spPr>
          <a:xfrm>
            <a:off x="711200" y="4526294"/>
            <a:ext cx="9042400" cy="1159420"/>
          </a:xfrm>
          <a:prstGeom prst="rect">
            <a:avLst/>
          </a:prstGeom>
        </p:spPr>
        <p:txBody>
          <a:bodyPr wrap="square">
            <a:spAutoFit/>
          </a:bodyPr>
          <a:lstStyle/>
          <a:p>
            <a:r>
              <a:rPr lang="en-US" sz="1867" dirty="0">
                <a:solidFill>
                  <a:srgbClr val="000000"/>
                </a:solidFill>
                <a:latin typeface="Helvetica" panose="020B0604020202020204" pitchFamily="34" charset="0"/>
                <a:ea typeface="ヒラギノ角ゴ Pro W3"/>
                <a:cs typeface="Times New Roman" panose="02020603050405020304" pitchFamily="18" charset="0"/>
              </a:rPr>
              <a:t>Examples of Link Headers in HTTP response:</a:t>
            </a:r>
          </a:p>
          <a:p>
            <a:r>
              <a:rPr lang="en-US" sz="1867" dirty="0">
                <a:solidFill>
                  <a:srgbClr val="000000"/>
                </a:solidFill>
                <a:latin typeface="Helvetica" panose="020B0604020202020204" pitchFamily="34" charset="0"/>
                <a:ea typeface="ヒラギノ角ゴ Pro W3"/>
                <a:cs typeface="Times New Roman" panose="02020603050405020304" pitchFamily="18" charset="0"/>
              </a:rPr>
              <a:t> </a:t>
            </a:r>
          </a:p>
          <a:p>
            <a:pPr marL="457189"/>
            <a:r>
              <a:rPr lang="en-US" sz="1600" dirty="0">
                <a:latin typeface="Courier New" panose="02070309020205020404" pitchFamily="49" charset="0"/>
                <a:ea typeface="SimSun" panose="02010600030101010101" pitchFamily="2" charset="-122"/>
              </a:rPr>
              <a:t>Link: &lt;http://api/jobs/j1&gt;;rel=monitor;title="update profile"</a:t>
            </a:r>
            <a:endParaRPr lang="en-US" sz="1867" dirty="0">
              <a:latin typeface="Times New Roman" panose="02020603050405020304" pitchFamily="18" charset="0"/>
              <a:ea typeface="SimSun" panose="02010600030101010101" pitchFamily="2" charset="-122"/>
            </a:endParaRPr>
          </a:p>
          <a:p>
            <a:pPr marL="457189"/>
            <a:r>
              <a:rPr lang="en-US" sz="1600" dirty="0">
                <a:latin typeface="Courier New" panose="02070309020205020404" pitchFamily="49" charset="0"/>
                <a:ea typeface="SimSun" panose="02010600030101010101" pitchFamily="2" charset="-122"/>
              </a:rPr>
              <a:t>Link: &lt;http://api/reports/r1&gt;;rel=summary;title=”access report”</a:t>
            </a:r>
            <a:r>
              <a:rPr lang="en-US" sz="1200" dirty="0">
                <a:latin typeface="Times New Roman" panose="02020603050405020304" pitchFamily="18" charset="0"/>
                <a:ea typeface="Times New Roman" panose="02020603050405020304" pitchFamily="18" charset="0"/>
              </a:rPr>
              <a:t> </a:t>
            </a:r>
            <a:endParaRPr lang="en-US" sz="1867" dirty="0">
              <a:latin typeface="Times New Roman" panose="02020603050405020304" pitchFamily="18" charset="0"/>
              <a:ea typeface="SimSun" panose="02010600030101010101" pitchFamily="2" charset="-122"/>
            </a:endParaRPr>
          </a:p>
        </p:txBody>
      </p:sp>
      <p:sp>
        <p:nvSpPr>
          <p:cNvPr id="6" name="Right Brace 5"/>
          <p:cNvSpPr/>
          <p:nvPr/>
        </p:nvSpPr>
        <p:spPr>
          <a:xfrm>
            <a:off x="8983134" y="2463800"/>
            <a:ext cx="1591733" cy="1862667"/>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400"/>
          </a:p>
        </p:txBody>
      </p:sp>
      <p:sp>
        <p:nvSpPr>
          <p:cNvPr id="7" name="Freeform 6"/>
          <p:cNvSpPr/>
          <p:nvPr/>
        </p:nvSpPr>
        <p:spPr>
          <a:xfrm>
            <a:off x="8983133" y="3378200"/>
            <a:ext cx="2575123" cy="1845733"/>
          </a:xfrm>
          <a:custGeom>
            <a:avLst/>
            <a:gdLst>
              <a:gd name="connsiteX0" fmla="*/ 1219200 w 1931342"/>
              <a:gd name="connsiteY0" fmla="*/ 0 h 1384300"/>
              <a:gd name="connsiteX1" fmla="*/ 1879600 w 1931342"/>
              <a:gd name="connsiteY1" fmla="*/ 577850 h 1384300"/>
              <a:gd name="connsiteX2" fmla="*/ 0 w 1931342"/>
              <a:gd name="connsiteY2" fmla="*/ 1384300 h 1384300"/>
            </a:gdLst>
            <a:ahLst/>
            <a:cxnLst>
              <a:cxn ang="0">
                <a:pos x="connsiteX0" y="connsiteY0"/>
              </a:cxn>
              <a:cxn ang="0">
                <a:pos x="connsiteX1" y="connsiteY1"/>
              </a:cxn>
              <a:cxn ang="0">
                <a:pos x="connsiteX2" y="connsiteY2"/>
              </a:cxn>
            </a:cxnLst>
            <a:rect l="l" t="t" r="r" b="b"/>
            <a:pathLst>
              <a:path w="1931342" h="1384300">
                <a:moveTo>
                  <a:pt x="1219200" y="0"/>
                </a:moveTo>
                <a:cubicBezTo>
                  <a:pt x="1651000" y="173566"/>
                  <a:pt x="2082800" y="347133"/>
                  <a:pt x="1879600" y="577850"/>
                </a:cubicBezTo>
                <a:cubicBezTo>
                  <a:pt x="1676400" y="808567"/>
                  <a:pt x="838200" y="1096433"/>
                  <a:pt x="0" y="1384300"/>
                </a:cubicBezTo>
              </a:path>
            </a:pathLst>
          </a:custGeom>
          <a:noFill/>
          <a:ln>
            <a:solidFill>
              <a:srgbClr val="FF0000"/>
            </a:solidFill>
            <a:tailEnd type="arrow"/>
          </a:ln>
          <a:effectLst/>
        </p:spPr>
        <p:txBody>
          <a:bodyPr rtlCol="0" anchor="ctr"/>
          <a:lstStyle/>
          <a:p>
            <a:pPr algn="ctr"/>
            <a:endParaRPr lang="en-US" sz="2400"/>
          </a:p>
        </p:txBody>
      </p:sp>
      <p:sp>
        <p:nvSpPr>
          <p:cNvPr id="8" name="TextBox 7"/>
          <p:cNvSpPr txBox="1"/>
          <p:nvPr/>
        </p:nvSpPr>
        <p:spPr>
          <a:xfrm>
            <a:off x="9051494" y="691491"/>
            <a:ext cx="1219200" cy="1219200"/>
          </a:xfrm>
          <a:prstGeom prst="rect">
            <a:avLst/>
          </a:prstGeom>
          <a:noFill/>
        </p:spPr>
        <p:txBody>
          <a:bodyPr wrap="none" rtlCol="0">
            <a:noAutofit/>
          </a:bodyPr>
          <a:lstStyle/>
          <a:p>
            <a:pPr>
              <a:lnSpc>
                <a:spcPct val="90000"/>
              </a:lnSpc>
              <a:spcBef>
                <a:spcPts val="800"/>
              </a:spcBef>
              <a:buClr>
                <a:schemeClr val="bg1"/>
              </a:buClr>
            </a:pPr>
            <a:r>
              <a:rPr lang="en-US" sz="1867" dirty="0">
                <a:solidFill>
                  <a:srgbClr val="FF0000"/>
                </a:solidFill>
              </a:rPr>
              <a:t>202 means</a:t>
            </a:r>
          </a:p>
          <a:p>
            <a:pPr marL="380990" indent="-380990">
              <a:lnSpc>
                <a:spcPct val="90000"/>
              </a:lnSpc>
              <a:spcBef>
                <a:spcPts val="800"/>
              </a:spcBef>
              <a:buClr>
                <a:schemeClr val="bg1"/>
              </a:buClr>
              <a:buFont typeface="Arial" panose="020B0604020202020204" pitchFamily="34" charset="0"/>
              <a:buChar char="•"/>
            </a:pPr>
            <a:r>
              <a:rPr lang="en-US" sz="1867" dirty="0">
                <a:solidFill>
                  <a:srgbClr val="FF0000"/>
                </a:solidFill>
              </a:rPr>
              <a:t>Your request went </a:t>
            </a:r>
            <a:r>
              <a:rPr lang="en-US" sz="1867" dirty="0" err="1">
                <a:solidFill>
                  <a:srgbClr val="FF0000"/>
                </a:solidFill>
              </a:rPr>
              <a:t>asynch</a:t>
            </a:r>
            <a:r>
              <a:rPr lang="en-US" sz="1867" dirty="0">
                <a:solidFill>
                  <a:srgbClr val="FF0000"/>
                </a:solidFill>
              </a:rPr>
              <a:t>.</a:t>
            </a:r>
          </a:p>
          <a:p>
            <a:pPr marL="380990" indent="-380990">
              <a:lnSpc>
                <a:spcPct val="90000"/>
              </a:lnSpc>
              <a:spcBef>
                <a:spcPts val="800"/>
              </a:spcBef>
              <a:buClr>
                <a:schemeClr val="bg1"/>
              </a:buClr>
              <a:buFont typeface="Arial" panose="020B0604020202020204" pitchFamily="34" charset="0"/>
              <a:buChar char="•"/>
            </a:pPr>
            <a:r>
              <a:rPr lang="en-US" sz="1867" dirty="0">
                <a:solidFill>
                  <a:srgbClr val="FF0000"/>
                </a:solidFill>
              </a:rPr>
              <a:t>The HTTP header Link</a:t>
            </a:r>
            <a:br>
              <a:rPr lang="en-US" sz="1867" dirty="0">
                <a:solidFill>
                  <a:srgbClr val="FF0000"/>
                </a:solidFill>
              </a:rPr>
            </a:br>
            <a:r>
              <a:rPr lang="en-US" sz="1867" dirty="0">
                <a:solidFill>
                  <a:srgbClr val="FF0000"/>
                </a:solidFill>
              </a:rPr>
              <a:t>is where to poll for </a:t>
            </a:r>
            <a:r>
              <a:rPr lang="en-US" sz="1867" dirty="0" err="1">
                <a:solidFill>
                  <a:srgbClr val="FF0000"/>
                </a:solidFill>
              </a:rPr>
              <a:t>rsp</a:t>
            </a:r>
            <a:r>
              <a:rPr lang="en-US" sz="1867" dirty="0">
                <a:solidFill>
                  <a:srgbClr val="FF0000"/>
                </a:solidFill>
              </a:rPr>
              <a:t>.</a:t>
            </a:r>
          </a:p>
        </p:txBody>
      </p:sp>
    </p:spTree>
    <p:extLst>
      <p:ext uri="{BB962C8B-B14F-4D97-AF65-F5344CB8AC3E}">
        <p14:creationId xmlns:p14="http://schemas.microsoft.com/office/powerpoint/2010/main" val="3979515595"/>
      </p:ext>
    </p:extLst>
  </p:cSld>
  <p:clrMapOvr>
    <a:masterClrMapping/>
  </p:clrMapOvr>
  <p:transition spd="med">
    <p:wipe dir="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1" name="Picture 11" descr="16x9_BG-08.jpg">
            <a:extLst>
              <a:ext uri="{FF2B5EF4-FFF2-40B4-BE49-F238E27FC236}">
                <a16:creationId xmlns:a16="http://schemas.microsoft.com/office/drawing/2014/main" id="{DCA0F86A-02D5-F844-8AE2-43F9728A3C8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4E0C6D68-12D3-5146-B80B-B266B91E5A85}"/>
              </a:ext>
            </a:extLst>
          </p:cNvPr>
          <p:cNvSpPr>
            <a:spLocks noChangeArrowheads="1"/>
          </p:cNvSpPr>
          <p:nvPr/>
        </p:nvSpPr>
        <p:spPr bwMode="auto">
          <a:xfrm>
            <a:off x="0" y="6248400"/>
            <a:ext cx="12192000" cy="609600"/>
          </a:xfrm>
          <a:prstGeom prst="rect">
            <a:avLst/>
          </a:prstGeom>
          <a:solidFill>
            <a:srgbClr val="1A2C64"/>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pic>
        <p:nvPicPr>
          <p:cNvPr id="25603" name="Picture 7">
            <a:extLst>
              <a:ext uri="{FF2B5EF4-FFF2-40B4-BE49-F238E27FC236}">
                <a16:creationId xmlns:a16="http://schemas.microsoft.com/office/drawing/2014/main" id="{B0E4FCE1-65D5-434C-9996-EEFA8806393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50401" y="6405034"/>
            <a:ext cx="2436284" cy="296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4" name="TextBox 8">
            <a:extLst>
              <a:ext uri="{FF2B5EF4-FFF2-40B4-BE49-F238E27FC236}">
                <a16:creationId xmlns:a16="http://schemas.microsoft.com/office/drawing/2014/main" id="{6B11FA86-85D9-424A-848A-872F44A244EB}"/>
              </a:ext>
            </a:extLst>
          </p:cNvPr>
          <p:cNvSpPr txBox="1">
            <a:spLocks noChangeArrowheads="1"/>
          </p:cNvSpPr>
          <p:nvPr/>
        </p:nvSpPr>
        <p:spPr bwMode="auto">
          <a:xfrm>
            <a:off x="0" y="2320028"/>
            <a:ext cx="121920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36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Using a Cloud Service</a:t>
            </a:r>
          </a:p>
        </p:txBody>
      </p:sp>
      <p:sp>
        <p:nvSpPr>
          <p:cNvPr id="8" name="TextBox 9">
            <a:extLst>
              <a:ext uri="{FF2B5EF4-FFF2-40B4-BE49-F238E27FC236}">
                <a16:creationId xmlns:a16="http://schemas.microsoft.com/office/drawing/2014/main" id="{F916AC9F-F769-FB41-86FF-33E484CDD425}"/>
              </a:ext>
            </a:extLst>
          </p:cNvPr>
          <p:cNvSpPr txBox="1">
            <a:spLocks noChangeArrowheads="1"/>
          </p:cNvSpPr>
          <p:nvPr/>
        </p:nvSpPr>
        <p:spPr bwMode="auto">
          <a:xfrm>
            <a:off x="340784" y="6261100"/>
            <a:ext cx="9042400" cy="454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fld id="{90347777-9F03-6D4D-9A15-765D7EB37993}" type="slidenum">
              <a:rPr kumimoji="0" lang="en-US" altLang="en-US" sz="1600" b="1" i="0" u="none" strike="noStrike" kern="1200" cap="none" spc="0" normalizeH="0" baseline="0" noProof="0">
                <a:ln>
                  <a:noFill/>
                </a:ln>
                <a:solidFill>
                  <a:prstClr val="white"/>
                </a:solidFill>
                <a:effectLst/>
                <a:uLnTx/>
                <a:uFillTx/>
                <a:latin typeface="Calibri" panose="020F0502020204030204" pitchFamily="34" charset="0"/>
                <a:ea typeface="ＭＳ Ｐゴシック" panose="020B0600070205080204" pitchFamily="34" charset="-128"/>
                <a:cs typeface="+mn-cs"/>
              </a:rPr>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t>19</a:t>
            </a:fld>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a:t>
            </a:r>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E6156 – Cloud Computing: Backend-as-a-Service</a:t>
            </a:r>
          </a:p>
        </p:txBody>
      </p:sp>
    </p:spTree>
    <p:extLst>
      <p:ext uri="{BB962C8B-B14F-4D97-AF65-F5344CB8AC3E}">
        <p14:creationId xmlns:p14="http://schemas.microsoft.com/office/powerpoint/2010/main" val="20421934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1" name="Picture 11" descr="16x9_BG-08.jpg">
            <a:extLst>
              <a:ext uri="{FF2B5EF4-FFF2-40B4-BE49-F238E27FC236}">
                <a16:creationId xmlns:a16="http://schemas.microsoft.com/office/drawing/2014/main" id="{DCA0F86A-02D5-F844-8AE2-43F9728A3C8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4E0C6D68-12D3-5146-B80B-B266B91E5A85}"/>
              </a:ext>
            </a:extLst>
          </p:cNvPr>
          <p:cNvSpPr>
            <a:spLocks noChangeArrowheads="1"/>
          </p:cNvSpPr>
          <p:nvPr/>
        </p:nvSpPr>
        <p:spPr bwMode="auto">
          <a:xfrm>
            <a:off x="0" y="6248400"/>
            <a:ext cx="12192000" cy="609600"/>
          </a:xfrm>
          <a:prstGeom prst="rect">
            <a:avLst/>
          </a:prstGeom>
          <a:solidFill>
            <a:srgbClr val="1A2C64"/>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pic>
        <p:nvPicPr>
          <p:cNvPr id="25603" name="Picture 7">
            <a:extLst>
              <a:ext uri="{FF2B5EF4-FFF2-40B4-BE49-F238E27FC236}">
                <a16:creationId xmlns:a16="http://schemas.microsoft.com/office/drawing/2014/main" id="{B0E4FCE1-65D5-434C-9996-EEFA8806393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50401" y="6405034"/>
            <a:ext cx="2436284" cy="296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4" name="TextBox 8">
            <a:extLst>
              <a:ext uri="{FF2B5EF4-FFF2-40B4-BE49-F238E27FC236}">
                <a16:creationId xmlns:a16="http://schemas.microsoft.com/office/drawing/2014/main" id="{6B11FA86-85D9-424A-848A-872F44A244EB}"/>
              </a:ext>
            </a:extLst>
          </p:cNvPr>
          <p:cNvSpPr txBox="1">
            <a:spLocks noChangeArrowheads="1"/>
          </p:cNvSpPr>
          <p:nvPr/>
        </p:nvSpPr>
        <p:spPr bwMode="auto">
          <a:xfrm>
            <a:off x="0" y="2311401"/>
            <a:ext cx="12192000"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54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We will start in a couple</a:t>
            </a:r>
            <a:br>
              <a:rPr kumimoji="0" lang="en-US" altLang="en-US" sz="54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br>
            <a:r>
              <a:rPr kumimoji="0" lang="en-US" altLang="en-US" sz="54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of minutes.</a:t>
            </a:r>
            <a:endParaRPr kumimoji="0" lang="en-US" altLang="en-US" sz="36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endParaRPr>
          </a:p>
        </p:txBody>
      </p:sp>
      <p:sp>
        <p:nvSpPr>
          <p:cNvPr id="9" name="TextBox 9">
            <a:extLst>
              <a:ext uri="{FF2B5EF4-FFF2-40B4-BE49-F238E27FC236}">
                <a16:creationId xmlns:a16="http://schemas.microsoft.com/office/drawing/2014/main" id="{6EC99D8D-3A18-6A4D-9875-F0DC01ECD394}"/>
              </a:ext>
            </a:extLst>
          </p:cNvPr>
          <p:cNvSpPr txBox="1">
            <a:spLocks noChangeArrowheads="1"/>
          </p:cNvSpPr>
          <p:nvPr/>
        </p:nvSpPr>
        <p:spPr bwMode="auto">
          <a:xfrm>
            <a:off x="340784" y="6261100"/>
            <a:ext cx="9042400" cy="454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defTabSz="609585" fontAlgn="base">
              <a:lnSpc>
                <a:spcPts val="3200"/>
              </a:lnSpc>
              <a:spcBef>
                <a:spcPct val="0"/>
              </a:spcBef>
              <a:spcAft>
                <a:spcPct val="0"/>
              </a:spcAft>
              <a:defRPr/>
            </a:pPr>
            <a:fld id="{A057C3CF-FEF9-2D44-911E-86B89DEEE20D}" type="slidenum">
              <a:rPr lang="en-US" altLang="en-US" sz="1600" b="1">
                <a:solidFill>
                  <a:prstClr val="white"/>
                </a:solidFill>
              </a:rPr>
              <a:pPr defTabSz="609585" fontAlgn="base">
                <a:lnSpc>
                  <a:spcPts val="3200"/>
                </a:lnSpc>
                <a:spcBef>
                  <a:spcPct val="0"/>
                </a:spcBef>
                <a:spcAft>
                  <a:spcPct val="0"/>
                </a:spcAft>
                <a:defRPr/>
              </a:pPr>
              <a:t>2</a:t>
            </a:fld>
            <a:r>
              <a:rPr lang="en-US" altLang="en-US" sz="1600" b="1" dirty="0">
                <a:solidFill>
                  <a:prstClr val="white"/>
                </a:solidFill>
              </a:rPr>
              <a:t> </a:t>
            </a:r>
            <a:r>
              <a:rPr lang="en-US" altLang="en-US" sz="1600" dirty="0">
                <a:solidFill>
                  <a:prstClr val="white"/>
                </a:solidFill>
              </a:rPr>
              <a:t>|</a:t>
            </a:r>
            <a:r>
              <a:rPr lang="en-US" altLang="en-US" sz="1600" b="1" dirty="0">
                <a:solidFill>
                  <a:prstClr val="white"/>
                </a:solidFill>
              </a:rPr>
              <a:t> </a:t>
            </a:r>
            <a:r>
              <a:rPr lang="en-US" altLang="en-US" sz="1600" i="1" dirty="0">
                <a:solidFill>
                  <a:prstClr val="white"/>
                </a:solidFill>
                <a:latin typeface="Calibri" panose="020F0502020204030204" pitchFamily="34" charset="0"/>
                <a:ea typeface="ＭＳ Ｐゴシック" panose="020B0600070205080204" pitchFamily="34" charset="-128"/>
              </a:rPr>
              <a:t>E6156 – Cloud Computing: Backend-as-a-Service: Lecture 8</a:t>
            </a:r>
            <a:endParaRPr lang="en-US" altLang="en-US" sz="1600" i="1" dirty="0">
              <a:solidFill>
                <a:prstClr val="white"/>
              </a:solidFill>
            </a:endParaRPr>
          </a:p>
        </p:txBody>
      </p:sp>
    </p:spTree>
    <p:extLst>
      <p:ext uri="{BB962C8B-B14F-4D97-AF65-F5344CB8AC3E}">
        <p14:creationId xmlns:p14="http://schemas.microsoft.com/office/powerpoint/2010/main" val="11499870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Address Verification (Demo)</a:t>
            </a:r>
          </a:p>
        </p:txBody>
      </p:sp>
      <p:pic>
        <p:nvPicPr>
          <p:cNvPr id="3" name="Picture 2">
            <a:extLst>
              <a:ext uri="{FF2B5EF4-FFF2-40B4-BE49-F238E27FC236}">
                <a16:creationId xmlns:a16="http://schemas.microsoft.com/office/drawing/2014/main" id="{114F40B3-2638-6E4D-ADC2-0A29A5DD227B}"/>
              </a:ext>
            </a:extLst>
          </p:cNvPr>
          <p:cNvPicPr>
            <a:picLocks noChangeAspect="1"/>
          </p:cNvPicPr>
          <p:nvPr/>
        </p:nvPicPr>
        <p:blipFill>
          <a:blip r:embed="rId2"/>
          <a:stretch>
            <a:fillRect/>
          </a:stretch>
        </p:blipFill>
        <p:spPr>
          <a:xfrm>
            <a:off x="88382" y="614952"/>
            <a:ext cx="9251373" cy="5046204"/>
          </a:xfrm>
          <a:prstGeom prst="rect">
            <a:avLst/>
          </a:prstGeom>
        </p:spPr>
      </p:pic>
      <p:sp>
        <p:nvSpPr>
          <p:cNvPr id="6" name="Content Placeholder 3">
            <a:extLst>
              <a:ext uri="{FF2B5EF4-FFF2-40B4-BE49-F238E27FC236}">
                <a16:creationId xmlns:a16="http://schemas.microsoft.com/office/drawing/2014/main" id="{2D77F404-C8D9-D04B-AAAF-54D37636DEC1}"/>
              </a:ext>
            </a:extLst>
          </p:cNvPr>
          <p:cNvSpPr>
            <a:spLocks noGrp="1"/>
          </p:cNvSpPr>
          <p:nvPr>
            <p:ph sz="half" idx="1"/>
          </p:nvPr>
        </p:nvSpPr>
        <p:spPr>
          <a:xfrm>
            <a:off x="5205845" y="3210792"/>
            <a:ext cx="6556664" cy="3005282"/>
          </a:xfrm>
        </p:spPr>
        <p:txBody>
          <a:bodyPr>
            <a:normAutofit/>
          </a:bodyPr>
          <a:lstStyle/>
          <a:p>
            <a:pPr>
              <a:lnSpc>
                <a:spcPct val="120000"/>
              </a:lnSpc>
              <a:spcBef>
                <a:spcPts val="0"/>
              </a:spcBef>
              <a:spcAft>
                <a:spcPts val="300"/>
              </a:spcAft>
            </a:pPr>
            <a:r>
              <a:rPr lang="en-US" sz="1600" dirty="0"/>
              <a:t>People are really bad at entering addresses.</a:t>
            </a:r>
          </a:p>
          <a:p>
            <a:pPr lvl="1">
              <a:lnSpc>
                <a:spcPct val="120000"/>
              </a:lnSpc>
              <a:spcBef>
                <a:spcPts val="0"/>
              </a:spcBef>
              <a:spcAft>
                <a:spcPts val="300"/>
              </a:spcAft>
            </a:pPr>
            <a:r>
              <a:rPr lang="en-US" sz="1333" dirty="0"/>
              <a:t>US, USA, United States, UK, England, ... ...</a:t>
            </a:r>
          </a:p>
          <a:p>
            <a:pPr lvl="1">
              <a:lnSpc>
                <a:spcPct val="120000"/>
              </a:lnSpc>
              <a:spcBef>
                <a:spcPts val="0"/>
              </a:spcBef>
              <a:spcAft>
                <a:spcPts val="300"/>
              </a:spcAft>
            </a:pPr>
            <a:r>
              <a:rPr lang="en-US" sz="1333" dirty="0"/>
              <a:t>MA, Mass, Massachusetts, ... ...</a:t>
            </a:r>
          </a:p>
          <a:p>
            <a:pPr lvl="1">
              <a:lnSpc>
                <a:spcPct val="120000"/>
              </a:lnSpc>
              <a:spcBef>
                <a:spcPts val="0"/>
              </a:spcBef>
              <a:spcAft>
                <a:spcPts val="300"/>
              </a:spcAft>
            </a:pPr>
            <a:r>
              <a:rPr lang="en-US" sz="1333" dirty="0"/>
              <a:t>NYC, New York, Manhattan, ... ...</a:t>
            </a:r>
          </a:p>
          <a:p>
            <a:pPr lvl="1">
              <a:lnSpc>
                <a:spcPct val="120000"/>
              </a:lnSpc>
              <a:spcBef>
                <a:spcPts val="0"/>
              </a:spcBef>
              <a:spcAft>
                <a:spcPts val="300"/>
              </a:spcAft>
            </a:pPr>
            <a:r>
              <a:rPr lang="en-US" sz="1333" dirty="0"/>
              <a:t>W. 120</a:t>
            </a:r>
            <a:r>
              <a:rPr lang="en-US" sz="1333" baseline="30000" dirty="0"/>
              <a:t>th</a:t>
            </a:r>
            <a:r>
              <a:rPr lang="en-US" sz="1333" dirty="0"/>
              <a:t> St, West 120 Street, ... ...</a:t>
            </a:r>
          </a:p>
          <a:p>
            <a:pPr>
              <a:lnSpc>
                <a:spcPct val="120000"/>
              </a:lnSpc>
              <a:spcBef>
                <a:spcPts val="0"/>
              </a:spcBef>
              <a:spcAft>
                <a:spcPts val="300"/>
              </a:spcAft>
            </a:pPr>
            <a:r>
              <a:rPr lang="en-US" sz="1600" dirty="0"/>
              <a:t>You should not have them enter an address, verify, reject, try again, reject, ... ... </a:t>
            </a:r>
            <a:r>
              <a:rPr lang="en-US" sz="1600" dirty="0">
                <a:sym typeface="Wingdings" pitchFamily="2" charset="2"/>
              </a:rPr>
              <a:t> They will go to someone else.</a:t>
            </a:r>
          </a:p>
          <a:p>
            <a:pPr>
              <a:lnSpc>
                <a:spcPct val="120000"/>
              </a:lnSpc>
              <a:spcBef>
                <a:spcPts val="0"/>
              </a:spcBef>
              <a:spcAft>
                <a:spcPts val="300"/>
              </a:spcAft>
            </a:pPr>
            <a:r>
              <a:rPr lang="en-US" sz="1600" dirty="0">
                <a:sym typeface="Wingdings" pitchFamily="2" charset="2"/>
              </a:rPr>
              <a:t>You need to implement two functions:</a:t>
            </a:r>
          </a:p>
          <a:p>
            <a:pPr lvl="1">
              <a:lnSpc>
                <a:spcPct val="120000"/>
              </a:lnSpc>
              <a:spcBef>
                <a:spcPts val="0"/>
              </a:spcBef>
              <a:spcAft>
                <a:spcPts val="300"/>
              </a:spcAft>
            </a:pPr>
            <a:r>
              <a:rPr lang="en-US" sz="1333" dirty="0">
                <a:sym typeface="Wingdings" pitchFamily="2" charset="2"/>
              </a:rPr>
              <a:t>In browser/UI completion suggestion.</a:t>
            </a:r>
          </a:p>
          <a:p>
            <a:pPr lvl="1">
              <a:lnSpc>
                <a:spcPct val="120000"/>
              </a:lnSpc>
              <a:spcBef>
                <a:spcPts val="0"/>
              </a:spcBef>
              <a:spcAft>
                <a:spcPts val="300"/>
              </a:spcAft>
            </a:pPr>
            <a:r>
              <a:rPr lang="en-US" sz="1333" dirty="0">
                <a:sym typeface="Wingdings" pitchFamily="2" charset="2"/>
              </a:rPr>
              <a:t>In microservice verification before storing, in case no your UI.</a:t>
            </a:r>
            <a:endParaRPr lang="en-US" sz="1333" dirty="0"/>
          </a:p>
        </p:txBody>
      </p:sp>
    </p:spTree>
    <p:extLst>
      <p:ext uri="{BB962C8B-B14F-4D97-AF65-F5344CB8AC3E}">
        <p14:creationId xmlns:p14="http://schemas.microsoft.com/office/powerpoint/2010/main" val="211154743"/>
      </p:ext>
    </p:extLst>
  </p:cSld>
  <p:clrMapOvr>
    <a:masterClrMapping/>
  </p:clrMapOvr>
  <p:transition spd="med">
    <p:wipe dir="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Address Verification (Demo)</a:t>
            </a:r>
          </a:p>
        </p:txBody>
      </p:sp>
      <p:pic>
        <p:nvPicPr>
          <p:cNvPr id="7" name="Picture 6">
            <a:extLst>
              <a:ext uri="{FF2B5EF4-FFF2-40B4-BE49-F238E27FC236}">
                <a16:creationId xmlns:a16="http://schemas.microsoft.com/office/drawing/2014/main" id="{9757BADF-AC8D-2047-A2BD-4E901EDEB1EE}"/>
              </a:ext>
            </a:extLst>
          </p:cNvPr>
          <p:cNvPicPr>
            <a:picLocks noChangeAspect="1"/>
          </p:cNvPicPr>
          <p:nvPr/>
        </p:nvPicPr>
        <p:blipFill>
          <a:blip r:embed="rId2"/>
          <a:stretch>
            <a:fillRect/>
          </a:stretch>
        </p:blipFill>
        <p:spPr>
          <a:xfrm>
            <a:off x="1132608" y="1265124"/>
            <a:ext cx="7538027" cy="4654230"/>
          </a:xfrm>
          <a:prstGeom prst="rect">
            <a:avLst/>
          </a:prstGeom>
        </p:spPr>
      </p:pic>
      <p:sp>
        <p:nvSpPr>
          <p:cNvPr id="8" name="Rectangle 7">
            <a:extLst>
              <a:ext uri="{FF2B5EF4-FFF2-40B4-BE49-F238E27FC236}">
                <a16:creationId xmlns:a16="http://schemas.microsoft.com/office/drawing/2014/main" id="{2E2AB17B-9DF3-0E4C-A7B8-8A4E5C391305}"/>
              </a:ext>
            </a:extLst>
          </p:cNvPr>
          <p:cNvSpPr/>
          <p:nvPr/>
        </p:nvSpPr>
        <p:spPr>
          <a:xfrm>
            <a:off x="473546" y="693727"/>
            <a:ext cx="5428490" cy="369332"/>
          </a:xfrm>
          <a:prstGeom prst="rect">
            <a:avLst/>
          </a:prstGeom>
        </p:spPr>
        <p:txBody>
          <a:bodyPr wrap="square">
            <a:spAutoFit/>
          </a:bodyPr>
          <a:lstStyle/>
          <a:p>
            <a:r>
              <a:rPr lang="en-US" dirty="0"/>
              <a:t>https://</a:t>
            </a:r>
            <a:r>
              <a:rPr lang="en-US" dirty="0" err="1"/>
              <a:t>github.com</a:t>
            </a:r>
            <a:r>
              <a:rPr lang="en-US" dirty="0"/>
              <a:t>/</a:t>
            </a:r>
            <a:r>
              <a:rPr lang="en-US" dirty="0" err="1"/>
              <a:t>shahinkar</a:t>
            </a:r>
            <a:r>
              <a:rPr lang="en-US" dirty="0"/>
              <a:t>/Angular-</a:t>
            </a:r>
            <a:r>
              <a:rPr lang="en-US" dirty="0" err="1"/>
              <a:t>SmartyStreets</a:t>
            </a:r>
            <a:endParaRPr lang="en-US" dirty="0"/>
          </a:p>
        </p:txBody>
      </p:sp>
    </p:spTree>
    <p:extLst>
      <p:ext uri="{BB962C8B-B14F-4D97-AF65-F5344CB8AC3E}">
        <p14:creationId xmlns:p14="http://schemas.microsoft.com/office/powerpoint/2010/main" val="806739454"/>
      </p:ext>
    </p:extLst>
  </p:cSld>
  <p:clrMapOvr>
    <a:masterClrMapping/>
  </p:clrMapOvr>
  <p:transition spd="med">
    <p:wipe dir="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Address Verification Flow</a:t>
            </a:r>
          </a:p>
        </p:txBody>
      </p:sp>
      <p:pic>
        <p:nvPicPr>
          <p:cNvPr id="3" name="Picture 2">
            <a:extLst>
              <a:ext uri="{FF2B5EF4-FFF2-40B4-BE49-F238E27FC236}">
                <a16:creationId xmlns:a16="http://schemas.microsoft.com/office/drawing/2014/main" id="{90A05144-5EBC-7649-97E0-971419ED9743}"/>
              </a:ext>
            </a:extLst>
          </p:cNvPr>
          <p:cNvPicPr>
            <a:picLocks noChangeAspect="1"/>
          </p:cNvPicPr>
          <p:nvPr/>
        </p:nvPicPr>
        <p:blipFill>
          <a:blip r:embed="rId2"/>
          <a:stretch>
            <a:fillRect/>
          </a:stretch>
        </p:blipFill>
        <p:spPr>
          <a:xfrm>
            <a:off x="3179619" y="646410"/>
            <a:ext cx="8653507" cy="5565180"/>
          </a:xfrm>
          <a:prstGeom prst="rect">
            <a:avLst/>
          </a:prstGeom>
        </p:spPr>
      </p:pic>
      <p:sp>
        <p:nvSpPr>
          <p:cNvPr id="4" name="TextBox 3">
            <a:extLst>
              <a:ext uri="{FF2B5EF4-FFF2-40B4-BE49-F238E27FC236}">
                <a16:creationId xmlns:a16="http://schemas.microsoft.com/office/drawing/2014/main" id="{D459D0BA-6768-814C-9354-2F23BD27D204}"/>
              </a:ext>
            </a:extLst>
          </p:cNvPr>
          <p:cNvSpPr txBox="1"/>
          <p:nvPr/>
        </p:nvSpPr>
        <p:spPr>
          <a:xfrm>
            <a:off x="304800" y="3345872"/>
            <a:ext cx="3734164" cy="1477328"/>
          </a:xfrm>
          <a:prstGeom prst="rect">
            <a:avLst/>
          </a:prstGeom>
          <a:solidFill>
            <a:schemeClr val="bg1">
              <a:lumMod val="65000"/>
            </a:schemeClr>
          </a:solidFill>
        </p:spPr>
        <p:txBody>
          <a:bodyPr wrap="none" rtlCol="0">
            <a:spAutoFit/>
          </a:bodyPr>
          <a:lstStyle/>
          <a:p>
            <a:pPr marL="285750" indent="-285750">
              <a:buFont typeface="Arial" panose="020B0604020202020204" pitchFamily="34" charset="0"/>
              <a:buChar char="•"/>
            </a:pPr>
            <a:r>
              <a:rPr lang="en-US" dirty="0"/>
              <a:t>You need to verify in the UI</a:t>
            </a:r>
            <a:br>
              <a:rPr lang="en-US" dirty="0"/>
            </a:br>
            <a:r>
              <a:rPr lang="en-US" dirty="0"/>
              <a:t>for usability.</a:t>
            </a:r>
          </a:p>
          <a:p>
            <a:pPr marL="285750" indent="-285750">
              <a:buFont typeface="Arial" panose="020B0604020202020204" pitchFamily="34" charset="0"/>
              <a:buChar char="•"/>
            </a:pPr>
            <a:r>
              <a:rPr lang="en-US" dirty="0"/>
              <a:t>You need to verify the address in</a:t>
            </a:r>
            <a:br>
              <a:rPr lang="en-US" dirty="0"/>
            </a:br>
            <a:r>
              <a:rPr lang="en-US" dirty="0"/>
              <a:t>case it the signup came from some</a:t>
            </a:r>
            <a:br>
              <a:rPr lang="en-US" dirty="0"/>
            </a:br>
            <a:r>
              <a:rPr lang="en-US" dirty="0"/>
              <a:t>other client/application.</a:t>
            </a:r>
          </a:p>
        </p:txBody>
      </p:sp>
    </p:spTree>
    <p:extLst>
      <p:ext uri="{BB962C8B-B14F-4D97-AF65-F5344CB8AC3E}">
        <p14:creationId xmlns:p14="http://schemas.microsoft.com/office/powerpoint/2010/main" val="2632681846"/>
      </p:ext>
    </p:extLst>
  </p:cSld>
  <p:clrMapOvr>
    <a:masterClrMapping/>
  </p:clrMapOvr>
  <p:transition spd="med">
    <p:wipe dir="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Address Verification Flow</a:t>
            </a:r>
          </a:p>
        </p:txBody>
      </p:sp>
      <p:sp>
        <p:nvSpPr>
          <p:cNvPr id="5" name="TextBox 4">
            <a:extLst>
              <a:ext uri="{FF2B5EF4-FFF2-40B4-BE49-F238E27FC236}">
                <a16:creationId xmlns:a16="http://schemas.microsoft.com/office/drawing/2014/main" id="{2D73B8A1-8F75-B141-80C5-C26B175CA32A}"/>
              </a:ext>
            </a:extLst>
          </p:cNvPr>
          <p:cNvSpPr txBox="1"/>
          <p:nvPr/>
        </p:nvSpPr>
        <p:spPr>
          <a:xfrm>
            <a:off x="1184564" y="1569027"/>
            <a:ext cx="6666248" cy="923330"/>
          </a:xfrm>
          <a:prstGeom prst="rect">
            <a:avLst/>
          </a:prstGeom>
          <a:noFill/>
        </p:spPr>
        <p:txBody>
          <a:bodyPr wrap="none" rtlCol="0">
            <a:spAutoFit/>
          </a:bodyPr>
          <a:lstStyle/>
          <a:p>
            <a:r>
              <a:rPr lang="en-US" sz="5400" dirty="0"/>
              <a:t>Demo Python Unit Test</a:t>
            </a:r>
          </a:p>
        </p:txBody>
      </p:sp>
    </p:spTree>
    <p:extLst>
      <p:ext uri="{BB962C8B-B14F-4D97-AF65-F5344CB8AC3E}">
        <p14:creationId xmlns:p14="http://schemas.microsoft.com/office/powerpoint/2010/main" val="2032306998"/>
      </p:ext>
    </p:extLst>
  </p:cSld>
  <p:clrMapOvr>
    <a:masterClrMapping/>
  </p:clrMapOvr>
  <p:transition spd="med">
    <p:wipe dir="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1" name="Picture 11" descr="16x9_BG-08.jpg">
            <a:extLst>
              <a:ext uri="{FF2B5EF4-FFF2-40B4-BE49-F238E27FC236}">
                <a16:creationId xmlns:a16="http://schemas.microsoft.com/office/drawing/2014/main" id="{DCA0F86A-02D5-F844-8AE2-43F9728A3C8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4E0C6D68-12D3-5146-B80B-B266B91E5A85}"/>
              </a:ext>
            </a:extLst>
          </p:cNvPr>
          <p:cNvSpPr>
            <a:spLocks noChangeArrowheads="1"/>
          </p:cNvSpPr>
          <p:nvPr/>
        </p:nvSpPr>
        <p:spPr bwMode="auto">
          <a:xfrm>
            <a:off x="0" y="6248400"/>
            <a:ext cx="12192000" cy="609600"/>
          </a:xfrm>
          <a:prstGeom prst="rect">
            <a:avLst/>
          </a:prstGeom>
          <a:solidFill>
            <a:srgbClr val="1A2C64"/>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pic>
        <p:nvPicPr>
          <p:cNvPr id="25603" name="Picture 7">
            <a:extLst>
              <a:ext uri="{FF2B5EF4-FFF2-40B4-BE49-F238E27FC236}">
                <a16:creationId xmlns:a16="http://schemas.microsoft.com/office/drawing/2014/main" id="{B0E4FCE1-65D5-434C-9996-EEFA8806393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50401" y="6405034"/>
            <a:ext cx="2436284" cy="296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4" name="TextBox 8">
            <a:extLst>
              <a:ext uri="{FF2B5EF4-FFF2-40B4-BE49-F238E27FC236}">
                <a16:creationId xmlns:a16="http://schemas.microsoft.com/office/drawing/2014/main" id="{6B11FA86-85D9-424A-848A-872F44A244EB}"/>
              </a:ext>
            </a:extLst>
          </p:cNvPr>
          <p:cNvSpPr txBox="1">
            <a:spLocks noChangeArrowheads="1"/>
          </p:cNvSpPr>
          <p:nvPr/>
        </p:nvSpPr>
        <p:spPr bwMode="auto">
          <a:xfrm>
            <a:off x="0" y="2320028"/>
            <a:ext cx="121920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36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Middleware</a:t>
            </a:r>
          </a:p>
        </p:txBody>
      </p:sp>
      <p:sp>
        <p:nvSpPr>
          <p:cNvPr id="8" name="TextBox 9">
            <a:extLst>
              <a:ext uri="{FF2B5EF4-FFF2-40B4-BE49-F238E27FC236}">
                <a16:creationId xmlns:a16="http://schemas.microsoft.com/office/drawing/2014/main" id="{F916AC9F-F769-FB41-86FF-33E484CDD425}"/>
              </a:ext>
            </a:extLst>
          </p:cNvPr>
          <p:cNvSpPr txBox="1">
            <a:spLocks noChangeArrowheads="1"/>
          </p:cNvSpPr>
          <p:nvPr/>
        </p:nvSpPr>
        <p:spPr bwMode="auto">
          <a:xfrm>
            <a:off x="340784" y="6261100"/>
            <a:ext cx="9042400" cy="454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fld id="{90347777-9F03-6D4D-9A15-765D7EB37993}" type="slidenum">
              <a:rPr kumimoji="0" lang="en-US" altLang="en-US" sz="1600" b="1" i="0" u="none" strike="noStrike" kern="1200" cap="none" spc="0" normalizeH="0" baseline="0" noProof="0">
                <a:ln>
                  <a:noFill/>
                </a:ln>
                <a:solidFill>
                  <a:prstClr val="white"/>
                </a:solidFill>
                <a:effectLst/>
                <a:uLnTx/>
                <a:uFillTx/>
                <a:latin typeface="Calibri" panose="020F0502020204030204" pitchFamily="34" charset="0"/>
                <a:ea typeface="ＭＳ Ｐゴシック" panose="020B0600070205080204" pitchFamily="34" charset="-128"/>
                <a:cs typeface="+mn-cs"/>
              </a:rPr>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t>24</a:t>
            </a:fld>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a:t>
            </a:r>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E6156 – Cloud Computing: Backend-as-a-Service</a:t>
            </a:r>
          </a:p>
        </p:txBody>
      </p:sp>
    </p:spTree>
    <p:extLst>
      <p:ext uri="{BB962C8B-B14F-4D97-AF65-F5344CB8AC3E}">
        <p14:creationId xmlns:p14="http://schemas.microsoft.com/office/powerpoint/2010/main" val="1857442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Middleware</a:t>
            </a:r>
          </a:p>
        </p:txBody>
      </p:sp>
      <p:pic>
        <p:nvPicPr>
          <p:cNvPr id="3" name="Picture 2">
            <a:extLst>
              <a:ext uri="{FF2B5EF4-FFF2-40B4-BE49-F238E27FC236}">
                <a16:creationId xmlns:a16="http://schemas.microsoft.com/office/drawing/2014/main" id="{580EA109-55DC-2B42-A37F-4A103CDFD226}"/>
              </a:ext>
            </a:extLst>
          </p:cNvPr>
          <p:cNvPicPr>
            <a:picLocks noChangeAspect="1"/>
          </p:cNvPicPr>
          <p:nvPr/>
        </p:nvPicPr>
        <p:blipFill>
          <a:blip r:embed="rId2"/>
          <a:stretch>
            <a:fillRect/>
          </a:stretch>
        </p:blipFill>
        <p:spPr>
          <a:xfrm>
            <a:off x="278822" y="761018"/>
            <a:ext cx="5964267" cy="3602181"/>
          </a:xfrm>
          <a:prstGeom prst="rect">
            <a:avLst/>
          </a:prstGeom>
        </p:spPr>
      </p:pic>
      <p:pic>
        <p:nvPicPr>
          <p:cNvPr id="1026" name="Picture 2">
            <a:extLst>
              <a:ext uri="{FF2B5EF4-FFF2-40B4-BE49-F238E27FC236}">
                <a16:creationId xmlns:a16="http://schemas.microsoft.com/office/drawing/2014/main" id="{9DC83426-594B-E94E-ACF7-0E60057739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84175" y="1469736"/>
            <a:ext cx="2867794" cy="1959264"/>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a:extLst>
              <a:ext uri="{FF2B5EF4-FFF2-40B4-BE49-F238E27FC236}">
                <a16:creationId xmlns:a16="http://schemas.microsoft.com/office/drawing/2014/main" id="{E5F3CA41-F92B-B74A-A5CE-85ED932ABA57}"/>
              </a:ext>
            </a:extLst>
          </p:cNvPr>
          <p:cNvCxnSpPr>
            <a:cxnSpLocks/>
          </p:cNvCxnSpPr>
          <p:nvPr/>
        </p:nvCxnSpPr>
        <p:spPr>
          <a:xfrm>
            <a:off x="6243089" y="2098964"/>
            <a:ext cx="1622829" cy="0"/>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3ED3CCE2-516C-D044-90BD-1D9638097124}"/>
              </a:ext>
            </a:extLst>
          </p:cNvPr>
          <p:cNvCxnSpPr>
            <a:cxnSpLocks/>
          </p:cNvCxnSpPr>
          <p:nvPr/>
        </p:nvCxnSpPr>
        <p:spPr>
          <a:xfrm flipH="1">
            <a:off x="6243088" y="2854037"/>
            <a:ext cx="1622829" cy="0"/>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sp>
        <p:nvSpPr>
          <p:cNvPr id="9" name="Rounded Rectangle 8">
            <a:extLst>
              <a:ext uri="{FF2B5EF4-FFF2-40B4-BE49-F238E27FC236}">
                <a16:creationId xmlns:a16="http://schemas.microsoft.com/office/drawing/2014/main" id="{C905752B-15D0-5246-9414-0452FA8B5C72}"/>
              </a:ext>
            </a:extLst>
          </p:cNvPr>
          <p:cNvSpPr/>
          <p:nvPr/>
        </p:nvSpPr>
        <p:spPr>
          <a:xfrm>
            <a:off x="1548245" y="685800"/>
            <a:ext cx="9164782" cy="3771900"/>
          </a:xfrm>
          <a:prstGeom prst="roundRect">
            <a:avLst/>
          </a:prstGeom>
          <a:noFill/>
          <a:ln w="28575">
            <a:solidFill>
              <a:srgbClr val="0070C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30" name="Picture 6">
            <a:extLst>
              <a:ext uri="{FF2B5EF4-FFF2-40B4-BE49-F238E27FC236}">
                <a16:creationId xmlns:a16="http://schemas.microsoft.com/office/drawing/2014/main" id="{A77818FA-6DF7-8B49-932A-49734503C20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69038" y="4847975"/>
            <a:ext cx="1658626" cy="1324225"/>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Straight Arrow Connector 13">
            <a:extLst>
              <a:ext uri="{FF2B5EF4-FFF2-40B4-BE49-F238E27FC236}">
                <a16:creationId xmlns:a16="http://schemas.microsoft.com/office/drawing/2014/main" id="{D20CE0F5-5AD7-8E4E-83B3-E3C9136EE494}"/>
              </a:ext>
            </a:extLst>
          </p:cNvPr>
          <p:cNvCxnSpPr>
            <a:cxnSpLocks/>
          </p:cNvCxnSpPr>
          <p:nvPr/>
        </p:nvCxnSpPr>
        <p:spPr>
          <a:xfrm>
            <a:off x="2316249" y="4281055"/>
            <a:ext cx="1" cy="710045"/>
          </a:xfrm>
          <a:prstGeom prst="straightConnector1">
            <a:avLst/>
          </a:prstGeom>
          <a:ln w="28575">
            <a:headEnd type="triangle" w="med" len="med"/>
            <a:tailEnd type="triangle" w="med" len="med"/>
          </a:ln>
        </p:spPr>
        <p:style>
          <a:lnRef idx="2">
            <a:schemeClr val="accent1"/>
          </a:lnRef>
          <a:fillRef idx="0">
            <a:schemeClr val="accent1"/>
          </a:fillRef>
          <a:effectRef idx="1">
            <a:schemeClr val="accent1"/>
          </a:effectRef>
          <a:fontRef idx="minor">
            <a:schemeClr val="tx1"/>
          </a:fontRef>
        </p:style>
      </p:cxnSp>
      <p:pic>
        <p:nvPicPr>
          <p:cNvPr id="16" name="Picture 6">
            <a:extLst>
              <a:ext uri="{FF2B5EF4-FFF2-40B4-BE49-F238E27FC236}">
                <a16:creationId xmlns:a16="http://schemas.microsoft.com/office/drawing/2014/main" id="{EE544AB4-8E7A-A643-B568-9D1641263A1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66355" y="4847975"/>
            <a:ext cx="1658626" cy="1324225"/>
          </a:xfrm>
          <a:prstGeom prst="rect">
            <a:avLst/>
          </a:prstGeom>
          <a:noFill/>
          <a:extLst>
            <a:ext uri="{909E8E84-426E-40DD-AFC4-6F175D3DCCD1}">
              <a14:hiddenFill xmlns:a14="http://schemas.microsoft.com/office/drawing/2010/main">
                <a:solidFill>
                  <a:srgbClr val="FFFFFF"/>
                </a:solidFill>
              </a14:hiddenFill>
            </a:ext>
          </a:extLst>
        </p:spPr>
      </p:pic>
      <p:cxnSp>
        <p:nvCxnSpPr>
          <p:cNvPr id="17" name="Straight Arrow Connector 16">
            <a:extLst>
              <a:ext uri="{FF2B5EF4-FFF2-40B4-BE49-F238E27FC236}">
                <a16:creationId xmlns:a16="http://schemas.microsoft.com/office/drawing/2014/main" id="{39F702DE-9E77-8042-86F9-FED1B4D11693}"/>
              </a:ext>
            </a:extLst>
          </p:cNvPr>
          <p:cNvCxnSpPr>
            <a:cxnSpLocks/>
          </p:cNvCxnSpPr>
          <p:nvPr/>
        </p:nvCxnSpPr>
        <p:spPr>
          <a:xfrm>
            <a:off x="3913566" y="4281055"/>
            <a:ext cx="1" cy="710045"/>
          </a:xfrm>
          <a:prstGeom prst="straightConnector1">
            <a:avLst/>
          </a:prstGeom>
          <a:ln w="28575">
            <a:headEnd type="triangle" w="med" len="med"/>
            <a:tailEnd type="triangle" w="med" len="med"/>
          </a:ln>
        </p:spPr>
        <p:style>
          <a:lnRef idx="2">
            <a:schemeClr val="accent1"/>
          </a:lnRef>
          <a:fillRef idx="0">
            <a:schemeClr val="accent1"/>
          </a:fillRef>
          <a:effectRef idx="1">
            <a:schemeClr val="accent1"/>
          </a:effectRef>
          <a:fontRef idx="minor">
            <a:schemeClr val="tx1"/>
          </a:fontRef>
        </p:style>
      </p:cxnSp>
      <p:pic>
        <p:nvPicPr>
          <p:cNvPr id="18" name="Picture 6">
            <a:extLst>
              <a:ext uri="{FF2B5EF4-FFF2-40B4-BE49-F238E27FC236}">
                <a16:creationId xmlns:a16="http://schemas.microsoft.com/office/drawing/2014/main" id="{B49C7985-43BA-9646-B660-3C63DB77FAE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81570" y="4833628"/>
            <a:ext cx="1658626" cy="1324225"/>
          </a:xfrm>
          <a:prstGeom prst="rect">
            <a:avLst/>
          </a:prstGeom>
          <a:noFill/>
          <a:extLst>
            <a:ext uri="{909E8E84-426E-40DD-AFC4-6F175D3DCCD1}">
              <a14:hiddenFill xmlns:a14="http://schemas.microsoft.com/office/drawing/2010/main">
                <a:solidFill>
                  <a:srgbClr val="FFFFFF"/>
                </a:solidFill>
              </a14:hiddenFill>
            </a:ext>
          </a:extLst>
        </p:spPr>
      </p:pic>
      <p:cxnSp>
        <p:nvCxnSpPr>
          <p:cNvPr id="19" name="Straight Arrow Connector 18">
            <a:extLst>
              <a:ext uri="{FF2B5EF4-FFF2-40B4-BE49-F238E27FC236}">
                <a16:creationId xmlns:a16="http://schemas.microsoft.com/office/drawing/2014/main" id="{36019F34-0010-1F45-B8E2-D17969A4D228}"/>
              </a:ext>
            </a:extLst>
          </p:cNvPr>
          <p:cNvCxnSpPr>
            <a:cxnSpLocks/>
          </p:cNvCxnSpPr>
          <p:nvPr/>
        </p:nvCxnSpPr>
        <p:spPr>
          <a:xfrm>
            <a:off x="5528781" y="4266708"/>
            <a:ext cx="1" cy="710045"/>
          </a:xfrm>
          <a:prstGeom prst="straightConnector1">
            <a:avLst/>
          </a:prstGeom>
          <a:ln w="28575">
            <a:headEnd type="triangle" w="med" len="med"/>
            <a:tailEnd type="triangle" w="med" len="med"/>
          </a:ln>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E258AC36-C13B-FF4F-9A46-9AAE083D02AD}"/>
              </a:ext>
            </a:extLst>
          </p:cNvPr>
          <p:cNvSpPr txBox="1"/>
          <p:nvPr/>
        </p:nvSpPr>
        <p:spPr>
          <a:xfrm>
            <a:off x="6547135" y="4766946"/>
            <a:ext cx="3773597" cy="1200329"/>
          </a:xfrm>
          <a:prstGeom prst="rect">
            <a:avLst/>
          </a:prstGeom>
          <a:noFill/>
        </p:spPr>
        <p:txBody>
          <a:bodyPr wrap="none" rtlCol="0">
            <a:spAutoFit/>
          </a:bodyPr>
          <a:lstStyle/>
          <a:p>
            <a:r>
              <a:rPr lang="en-US" sz="2400" dirty="0"/>
              <a:t>There are app server specific</a:t>
            </a:r>
            <a:br>
              <a:rPr lang="en-US" sz="2400" dirty="0"/>
            </a:br>
            <a:r>
              <a:rPr lang="en-US" sz="2400" dirty="0"/>
              <a:t>approaches to injecting into</a:t>
            </a:r>
            <a:br>
              <a:rPr lang="en-US" sz="2400" dirty="0"/>
            </a:br>
            <a:r>
              <a:rPr lang="en-US" sz="2400" dirty="0"/>
              <a:t>the applications.</a:t>
            </a:r>
          </a:p>
        </p:txBody>
      </p:sp>
    </p:spTree>
    <p:extLst>
      <p:ext uri="{BB962C8B-B14F-4D97-AF65-F5344CB8AC3E}">
        <p14:creationId xmlns:p14="http://schemas.microsoft.com/office/powerpoint/2010/main" val="249616656"/>
      </p:ext>
    </p:extLst>
  </p:cSld>
  <p:clrMapOvr>
    <a:masterClrMapping/>
  </p:clrMapOvr>
  <p:transition spd="med">
    <p:wipe dir="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1" name="Picture 11" descr="16x9_BG-08.jpg">
            <a:extLst>
              <a:ext uri="{FF2B5EF4-FFF2-40B4-BE49-F238E27FC236}">
                <a16:creationId xmlns:a16="http://schemas.microsoft.com/office/drawing/2014/main" id="{DCA0F86A-02D5-F844-8AE2-43F9728A3C8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4E0C6D68-12D3-5146-B80B-B266B91E5A85}"/>
              </a:ext>
            </a:extLst>
          </p:cNvPr>
          <p:cNvSpPr>
            <a:spLocks noChangeArrowheads="1"/>
          </p:cNvSpPr>
          <p:nvPr/>
        </p:nvSpPr>
        <p:spPr bwMode="auto">
          <a:xfrm>
            <a:off x="0" y="6248400"/>
            <a:ext cx="12192000" cy="609600"/>
          </a:xfrm>
          <a:prstGeom prst="rect">
            <a:avLst/>
          </a:prstGeom>
          <a:solidFill>
            <a:srgbClr val="1A2C64"/>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pic>
        <p:nvPicPr>
          <p:cNvPr id="25603" name="Picture 7">
            <a:extLst>
              <a:ext uri="{FF2B5EF4-FFF2-40B4-BE49-F238E27FC236}">
                <a16:creationId xmlns:a16="http://schemas.microsoft.com/office/drawing/2014/main" id="{B0E4FCE1-65D5-434C-9996-EEFA8806393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50401" y="6405034"/>
            <a:ext cx="2436284" cy="296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4" name="TextBox 8">
            <a:extLst>
              <a:ext uri="{FF2B5EF4-FFF2-40B4-BE49-F238E27FC236}">
                <a16:creationId xmlns:a16="http://schemas.microsoft.com/office/drawing/2014/main" id="{6B11FA86-85D9-424A-848A-872F44A244EB}"/>
              </a:ext>
            </a:extLst>
          </p:cNvPr>
          <p:cNvSpPr txBox="1">
            <a:spLocks noChangeArrowheads="1"/>
          </p:cNvSpPr>
          <p:nvPr/>
        </p:nvSpPr>
        <p:spPr bwMode="auto">
          <a:xfrm>
            <a:off x="0" y="2320028"/>
            <a:ext cx="121920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36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Webhooks</a:t>
            </a:r>
          </a:p>
        </p:txBody>
      </p:sp>
      <p:sp>
        <p:nvSpPr>
          <p:cNvPr id="8" name="TextBox 9">
            <a:extLst>
              <a:ext uri="{FF2B5EF4-FFF2-40B4-BE49-F238E27FC236}">
                <a16:creationId xmlns:a16="http://schemas.microsoft.com/office/drawing/2014/main" id="{F916AC9F-F769-FB41-86FF-33E484CDD425}"/>
              </a:ext>
            </a:extLst>
          </p:cNvPr>
          <p:cNvSpPr txBox="1">
            <a:spLocks noChangeArrowheads="1"/>
          </p:cNvSpPr>
          <p:nvPr/>
        </p:nvSpPr>
        <p:spPr bwMode="auto">
          <a:xfrm>
            <a:off x="340784" y="6261100"/>
            <a:ext cx="9042400" cy="454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fld id="{90347777-9F03-6D4D-9A15-765D7EB37993}" type="slidenum">
              <a:rPr kumimoji="0" lang="en-US" altLang="en-US" sz="1600" b="1" i="0" u="none" strike="noStrike" kern="1200" cap="none" spc="0" normalizeH="0" baseline="0" noProof="0">
                <a:ln>
                  <a:noFill/>
                </a:ln>
                <a:solidFill>
                  <a:prstClr val="white"/>
                </a:solidFill>
                <a:effectLst/>
                <a:uLnTx/>
                <a:uFillTx/>
                <a:latin typeface="Calibri" panose="020F0502020204030204" pitchFamily="34" charset="0"/>
                <a:ea typeface="ＭＳ Ｐゴシック" panose="020B0600070205080204" pitchFamily="34" charset="-128"/>
                <a:cs typeface="+mn-cs"/>
              </a:rPr>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t>3</a:t>
            </a:fld>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a:t>
            </a:r>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E6156 – Cloud Computing: Backend-as-a-Service</a:t>
            </a:r>
          </a:p>
        </p:txBody>
      </p:sp>
    </p:spTree>
    <p:extLst>
      <p:ext uri="{BB962C8B-B14F-4D97-AF65-F5344CB8AC3E}">
        <p14:creationId xmlns:p14="http://schemas.microsoft.com/office/powerpoint/2010/main" val="24365983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4105F3A-51C4-6647-9D86-7EE5EC80BF67}"/>
              </a:ext>
            </a:extLst>
          </p:cNvPr>
          <p:cNvSpPr>
            <a:spLocks noChangeArrowheads="1"/>
          </p:cNvSpPr>
          <p:nvPr/>
        </p:nvSpPr>
        <p:spPr bwMode="auto">
          <a:xfrm>
            <a:off x="0" y="0"/>
            <a:ext cx="12192000" cy="609600"/>
          </a:xfrm>
          <a:prstGeom prst="rect">
            <a:avLst/>
          </a:prstGeom>
          <a:solidFill>
            <a:schemeClr val="tx1"/>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sp>
        <p:nvSpPr>
          <p:cNvPr id="33794" name="Rectangle 7">
            <a:extLst>
              <a:ext uri="{FF2B5EF4-FFF2-40B4-BE49-F238E27FC236}">
                <a16:creationId xmlns:a16="http://schemas.microsoft.com/office/drawing/2014/main" id="{2D8A47D8-DB33-E34B-A433-FC79FD290EAE}"/>
              </a:ext>
            </a:extLst>
          </p:cNvPr>
          <p:cNvSpPr>
            <a:spLocks noChangeArrowheads="1"/>
          </p:cNvSpPr>
          <p:nvPr/>
        </p:nvSpPr>
        <p:spPr bwMode="auto">
          <a:xfrm>
            <a:off x="304800" y="1"/>
            <a:ext cx="907838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32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Reminder: Scenario – Email ID Verification</a:t>
            </a:r>
          </a:p>
        </p:txBody>
      </p:sp>
      <p:sp>
        <p:nvSpPr>
          <p:cNvPr id="10" name="Rectangle 9">
            <a:extLst>
              <a:ext uri="{FF2B5EF4-FFF2-40B4-BE49-F238E27FC236}">
                <a16:creationId xmlns:a16="http://schemas.microsoft.com/office/drawing/2014/main" id="{4CC9306B-77CF-0642-A169-30EED6284340}"/>
              </a:ext>
            </a:extLst>
          </p:cNvPr>
          <p:cNvSpPr>
            <a:spLocks noChangeArrowheads="1"/>
          </p:cNvSpPr>
          <p:nvPr/>
        </p:nvSpPr>
        <p:spPr bwMode="auto">
          <a:xfrm>
            <a:off x="0" y="6248400"/>
            <a:ext cx="12192000" cy="609600"/>
          </a:xfrm>
          <a:prstGeom prst="rect">
            <a:avLst/>
          </a:prstGeom>
          <a:solidFill>
            <a:srgbClr val="1A2C64"/>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pic>
        <p:nvPicPr>
          <p:cNvPr id="33797" name="Picture 10">
            <a:extLst>
              <a:ext uri="{FF2B5EF4-FFF2-40B4-BE49-F238E27FC236}">
                <a16:creationId xmlns:a16="http://schemas.microsoft.com/office/drawing/2014/main" id="{394CC7E9-BC31-9C40-9A4D-8B84424E0D4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550401" y="6405034"/>
            <a:ext cx="2436284" cy="296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8" name="TextBox 11">
            <a:extLst>
              <a:ext uri="{FF2B5EF4-FFF2-40B4-BE49-F238E27FC236}">
                <a16:creationId xmlns:a16="http://schemas.microsoft.com/office/drawing/2014/main" id="{55FB4359-791D-5B40-928C-C62BDB029620}"/>
              </a:ext>
            </a:extLst>
          </p:cNvPr>
          <p:cNvSpPr txBox="1">
            <a:spLocks noChangeArrowheads="1"/>
          </p:cNvSpPr>
          <p:nvPr/>
        </p:nvSpPr>
        <p:spPr bwMode="auto">
          <a:xfrm>
            <a:off x="340784" y="6261100"/>
            <a:ext cx="9042400" cy="454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fld id="{06B2ECF5-3358-634A-8C5D-6E0FBC4218E3}" type="slidenum">
              <a:rPr kumimoji="0" lang="en-US" altLang="en-US" sz="1600" b="1" i="0" u="none" strike="noStrike" kern="1200" cap="none" spc="0" normalizeH="0" baseline="0" noProof="0">
                <a:ln>
                  <a:noFill/>
                </a:ln>
                <a:solidFill>
                  <a:prstClr val="white"/>
                </a:solidFill>
                <a:effectLst/>
                <a:uLnTx/>
                <a:uFillTx/>
                <a:latin typeface="Calibri" panose="020F0502020204030204" pitchFamily="34" charset="0"/>
                <a:ea typeface="ＭＳ Ｐゴシック" panose="020B0600070205080204" pitchFamily="34" charset="-128"/>
                <a:cs typeface="+mn-cs"/>
              </a:rPr>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t>4</a:t>
            </a:fld>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a:t>
            </a:r>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E6156: Topics in SW Engineering – Cloud Computing/BaaS</a:t>
            </a:r>
          </a:p>
        </p:txBody>
      </p:sp>
      <p:sp>
        <p:nvSpPr>
          <p:cNvPr id="4" name="Rectangle 3">
            <a:extLst>
              <a:ext uri="{FF2B5EF4-FFF2-40B4-BE49-F238E27FC236}">
                <a16:creationId xmlns:a16="http://schemas.microsoft.com/office/drawing/2014/main" id="{435DA550-B24D-2548-A9EA-7D6077A42A60}"/>
              </a:ext>
            </a:extLst>
          </p:cNvPr>
          <p:cNvSpPr/>
          <p:nvPr/>
        </p:nvSpPr>
        <p:spPr>
          <a:xfrm>
            <a:off x="8179905" y="888369"/>
            <a:ext cx="1630017" cy="6129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 name="Picture 1">
            <a:extLst>
              <a:ext uri="{FF2B5EF4-FFF2-40B4-BE49-F238E27FC236}">
                <a16:creationId xmlns:a16="http://schemas.microsoft.com/office/drawing/2014/main" id="{01FF39D4-C623-FF4C-8D7C-EB9F350EDF9F}"/>
              </a:ext>
            </a:extLst>
          </p:cNvPr>
          <p:cNvPicPr>
            <a:picLocks noChangeAspect="1"/>
          </p:cNvPicPr>
          <p:nvPr/>
        </p:nvPicPr>
        <p:blipFill>
          <a:blip r:embed="rId4"/>
          <a:stretch>
            <a:fillRect/>
          </a:stretch>
        </p:blipFill>
        <p:spPr>
          <a:xfrm>
            <a:off x="304800" y="753822"/>
            <a:ext cx="8543109" cy="3684727"/>
          </a:xfrm>
          <a:prstGeom prst="rect">
            <a:avLst/>
          </a:prstGeom>
        </p:spPr>
      </p:pic>
      <p:sp>
        <p:nvSpPr>
          <p:cNvPr id="5" name="Content Placeholder 4">
            <a:extLst>
              <a:ext uri="{FF2B5EF4-FFF2-40B4-BE49-F238E27FC236}">
                <a16:creationId xmlns:a16="http://schemas.microsoft.com/office/drawing/2014/main" id="{1FA22F2A-E34B-7442-87E0-FF7F4B1DD078}"/>
              </a:ext>
            </a:extLst>
          </p:cNvPr>
          <p:cNvSpPr>
            <a:spLocks noGrp="1"/>
          </p:cNvSpPr>
          <p:nvPr>
            <p:ph idx="1"/>
          </p:nvPr>
        </p:nvSpPr>
        <p:spPr>
          <a:xfrm>
            <a:off x="444137" y="4582771"/>
            <a:ext cx="11338560" cy="1594191"/>
          </a:xfrm>
        </p:spPr>
        <p:txBody>
          <a:bodyPr>
            <a:normAutofit/>
          </a:bodyPr>
          <a:lstStyle/>
          <a:p>
            <a:r>
              <a:rPr lang="en-US" sz="2000" dirty="0"/>
              <a:t>Users provide email IDs when registering with the overall application.</a:t>
            </a:r>
          </a:p>
          <a:p>
            <a:r>
              <a:rPr lang="en-US" sz="2000" dirty="0"/>
              <a:t>Account is pending until email ownership verified.</a:t>
            </a:r>
          </a:p>
          <a:p>
            <a:r>
              <a:rPr lang="en-US" sz="2000" dirty="0"/>
              <a:t>User receives and email with activation link. Clicking on link changes account state to active.</a:t>
            </a:r>
          </a:p>
          <a:p>
            <a:r>
              <a:rPr lang="en-US" sz="2000" dirty="0"/>
              <a:t>Some, e.g. interested business person, sees notification on a Slack channel.</a:t>
            </a:r>
          </a:p>
        </p:txBody>
      </p:sp>
      <p:sp>
        <p:nvSpPr>
          <p:cNvPr id="3" name="TextBox 2">
            <a:extLst>
              <a:ext uri="{FF2B5EF4-FFF2-40B4-BE49-F238E27FC236}">
                <a16:creationId xmlns:a16="http://schemas.microsoft.com/office/drawing/2014/main" id="{0BEB51E9-CA82-7942-9E8F-4BB3BDFAD3CF}"/>
              </a:ext>
            </a:extLst>
          </p:cNvPr>
          <p:cNvSpPr txBox="1"/>
          <p:nvPr/>
        </p:nvSpPr>
        <p:spPr>
          <a:xfrm>
            <a:off x="8717280" y="2272937"/>
            <a:ext cx="2504725" cy="646331"/>
          </a:xfrm>
          <a:prstGeom prst="rect">
            <a:avLst/>
          </a:prstGeom>
          <a:noFill/>
        </p:spPr>
        <p:txBody>
          <a:bodyPr wrap="none" rtlCol="0">
            <a:spAutoFit/>
          </a:bodyPr>
          <a:lstStyle/>
          <a:p>
            <a:r>
              <a:rPr lang="en-US" dirty="0"/>
              <a:t>Requires defining a Slack</a:t>
            </a:r>
            <a:br>
              <a:rPr lang="en-US" dirty="0"/>
            </a:br>
            <a:r>
              <a:rPr lang="en-US" dirty="0"/>
              <a:t>Webhook</a:t>
            </a:r>
          </a:p>
        </p:txBody>
      </p:sp>
    </p:spTree>
    <p:extLst>
      <p:ext uri="{BB962C8B-B14F-4D97-AF65-F5344CB8AC3E}">
        <p14:creationId xmlns:p14="http://schemas.microsoft.com/office/powerpoint/2010/main" val="33579381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4105F3A-51C4-6647-9D86-7EE5EC80BF67}"/>
              </a:ext>
            </a:extLst>
          </p:cNvPr>
          <p:cNvSpPr>
            <a:spLocks noChangeArrowheads="1"/>
          </p:cNvSpPr>
          <p:nvPr/>
        </p:nvSpPr>
        <p:spPr bwMode="auto">
          <a:xfrm>
            <a:off x="0" y="0"/>
            <a:ext cx="12192000" cy="609600"/>
          </a:xfrm>
          <a:prstGeom prst="rect">
            <a:avLst/>
          </a:prstGeom>
          <a:solidFill>
            <a:schemeClr val="tx1"/>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sp>
        <p:nvSpPr>
          <p:cNvPr id="33794" name="Rectangle 7">
            <a:extLst>
              <a:ext uri="{FF2B5EF4-FFF2-40B4-BE49-F238E27FC236}">
                <a16:creationId xmlns:a16="http://schemas.microsoft.com/office/drawing/2014/main" id="{2D8A47D8-DB33-E34B-A433-FC79FD290EAE}"/>
              </a:ext>
            </a:extLst>
          </p:cNvPr>
          <p:cNvSpPr>
            <a:spLocks noChangeArrowheads="1"/>
          </p:cNvSpPr>
          <p:nvPr/>
        </p:nvSpPr>
        <p:spPr bwMode="auto">
          <a:xfrm>
            <a:off x="304800" y="1"/>
            <a:ext cx="907838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32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Webhooks</a:t>
            </a:r>
          </a:p>
        </p:txBody>
      </p:sp>
      <p:sp>
        <p:nvSpPr>
          <p:cNvPr id="10" name="Rectangle 9">
            <a:extLst>
              <a:ext uri="{FF2B5EF4-FFF2-40B4-BE49-F238E27FC236}">
                <a16:creationId xmlns:a16="http://schemas.microsoft.com/office/drawing/2014/main" id="{4CC9306B-77CF-0642-A169-30EED6284340}"/>
              </a:ext>
            </a:extLst>
          </p:cNvPr>
          <p:cNvSpPr>
            <a:spLocks noChangeArrowheads="1"/>
          </p:cNvSpPr>
          <p:nvPr/>
        </p:nvSpPr>
        <p:spPr bwMode="auto">
          <a:xfrm>
            <a:off x="0" y="6248400"/>
            <a:ext cx="12192000" cy="609600"/>
          </a:xfrm>
          <a:prstGeom prst="rect">
            <a:avLst/>
          </a:prstGeom>
          <a:solidFill>
            <a:srgbClr val="1A2C64"/>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pic>
        <p:nvPicPr>
          <p:cNvPr id="33797" name="Picture 10">
            <a:extLst>
              <a:ext uri="{FF2B5EF4-FFF2-40B4-BE49-F238E27FC236}">
                <a16:creationId xmlns:a16="http://schemas.microsoft.com/office/drawing/2014/main" id="{394CC7E9-BC31-9C40-9A4D-8B84424E0D4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550401" y="6405034"/>
            <a:ext cx="2436284" cy="296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8" name="TextBox 11">
            <a:extLst>
              <a:ext uri="{FF2B5EF4-FFF2-40B4-BE49-F238E27FC236}">
                <a16:creationId xmlns:a16="http://schemas.microsoft.com/office/drawing/2014/main" id="{55FB4359-791D-5B40-928C-C62BDB029620}"/>
              </a:ext>
            </a:extLst>
          </p:cNvPr>
          <p:cNvSpPr txBox="1">
            <a:spLocks noChangeArrowheads="1"/>
          </p:cNvSpPr>
          <p:nvPr/>
        </p:nvSpPr>
        <p:spPr bwMode="auto">
          <a:xfrm>
            <a:off x="340784" y="6261100"/>
            <a:ext cx="9042400" cy="454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fld id="{06B2ECF5-3358-634A-8C5D-6E0FBC4218E3}" type="slidenum">
              <a:rPr kumimoji="0" lang="en-US" altLang="en-US" sz="1600" b="1" i="0" u="none" strike="noStrike" kern="1200" cap="none" spc="0" normalizeH="0" baseline="0" noProof="0">
                <a:ln>
                  <a:noFill/>
                </a:ln>
                <a:solidFill>
                  <a:prstClr val="white"/>
                </a:solidFill>
                <a:effectLst/>
                <a:uLnTx/>
                <a:uFillTx/>
                <a:latin typeface="Calibri" panose="020F0502020204030204" pitchFamily="34" charset="0"/>
                <a:ea typeface="ＭＳ Ｐゴシック" panose="020B0600070205080204" pitchFamily="34" charset="-128"/>
                <a:cs typeface="+mn-cs"/>
              </a:rPr>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t>5</a:t>
            </a:fld>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a:t>
            </a:r>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E6156: Topics in SW Engineering – Cloud Computing/BaaS</a:t>
            </a:r>
          </a:p>
        </p:txBody>
      </p:sp>
      <p:sp>
        <p:nvSpPr>
          <p:cNvPr id="4" name="Rectangle 3">
            <a:extLst>
              <a:ext uri="{FF2B5EF4-FFF2-40B4-BE49-F238E27FC236}">
                <a16:creationId xmlns:a16="http://schemas.microsoft.com/office/drawing/2014/main" id="{435DA550-B24D-2548-A9EA-7D6077A42A60}"/>
              </a:ext>
            </a:extLst>
          </p:cNvPr>
          <p:cNvSpPr/>
          <p:nvPr/>
        </p:nvSpPr>
        <p:spPr>
          <a:xfrm>
            <a:off x="8179905" y="888369"/>
            <a:ext cx="1630017" cy="6129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1FA22F2A-E34B-7442-87E0-FF7F4B1DD078}"/>
              </a:ext>
            </a:extLst>
          </p:cNvPr>
          <p:cNvSpPr>
            <a:spLocks noGrp="1"/>
          </p:cNvSpPr>
          <p:nvPr>
            <p:ph idx="1"/>
          </p:nvPr>
        </p:nvSpPr>
        <p:spPr>
          <a:xfrm>
            <a:off x="6351104" y="766235"/>
            <a:ext cx="5431593" cy="5410728"/>
          </a:xfrm>
        </p:spPr>
        <p:txBody>
          <a:bodyPr>
            <a:normAutofit/>
          </a:bodyPr>
          <a:lstStyle/>
          <a:p>
            <a:r>
              <a:rPr lang="en-US" sz="2000" dirty="0"/>
              <a:t>General concept:</a:t>
            </a:r>
          </a:p>
          <a:p>
            <a:pPr lvl="1"/>
            <a:r>
              <a:rPr lang="en-US" sz="1600" dirty="0"/>
              <a:t>“A webhook in web development is a method of augmenting or altering the behavior of a web page or web application with custom callbacks. These callbacks may be maintained, modified, and managed by third-party users and developers who may not necessarily be affiliated with the originating website or application.” (</a:t>
            </a:r>
            <a:r>
              <a:rPr lang="en-US" sz="1600" dirty="0">
                <a:hlinkClick r:id="rId4"/>
              </a:rPr>
              <a:t>https://en.wikipedia.org/wiki/Webhook</a:t>
            </a:r>
            <a:r>
              <a:rPr lang="en-US" sz="1600" dirty="0"/>
              <a:t>)</a:t>
            </a:r>
          </a:p>
          <a:p>
            <a:pPr lvl="1"/>
            <a:r>
              <a:rPr lang="en-US" sz="1600" dirty="0"/>
              <a:t>Webhooks allow user notification or triggering operations at site </a:t>
            </a:r>
            <a:r>
              <a:rPr lang="en-US" sz="1600" i="1" dirty="0"/>
              <a:t>T </a:t>
            </a:r>
            <a:r>
              <a:rPr lang="en-US" sz="1600" dirty="0"/>
              <a:t>when something interesting happens on site </a:t>
            </a:r>
            <a:r>
              <a:rPr lang="en-US" sz="1600" i="1" dirty="0"/>
              <a:t>S.</a:t>
            </a:r>
            <a:r>
              <a:rPr lang="en-US" sz="1600" dirty="0"/>
              <a:t> The semantics of what “is interesting” depends on sites and applications.</a:t>
            </a:r>
          </a:p>
          <a:p>
            <a:pPr lvl="1"/>
            <a:endParaRPr lang="en-US" sz="1600" dirty="0"/>
          </a:p>
          <a:p>
            <a:r>
              <a:rPr lang="en-US" sz="2000" dirty="0"/>
              <a:t>Slack provides some examples, including a help desk scenario. (</a:t>
            </a:r>
            <a:r>
              <a:rPr lang="en-US" sz="2000" dirty="0">
                <a:hlinkClick r:id="rId5"/>
              </a:rPr>
              <a:t>https://api.slack.com/best-practices/blueprints/actionable-notifications</a:t>
            </a:r>
            <a:r>
              <a:rPr lang="en-US" sz="2000" dirty="0"/>
              <a:t>)</a:t>
            </a:r>
          </a:p>
          <a:p>
            <a:endParaRPr lang="en-US" sz="2000" dirty="0"/>
          </a:p>
          <a:p>
            <a:r>
              <a:rPr lang="en-US" sz="2000" dirty="0"/>
              <a:t>Many sites APIs support Webhooks.</a:t>
            </a:r>
          </a:p>
          <a:p>
            <a:endParaRPr lang="en-US" sz="2000" dirty="0"/>
          </a:p>
        </p:txBody>
      </p:sp>
      <p:pic>
        <p:nvPicPr>
          <p:cNvPr id="6" name="Picture 5">
            <a:extLst>
              <a:ext uri="{FF2B5EF4-FFF2-40B4-BE49-F238E27FC236}">
                <a16:creationId xmlns:a16="http://schemas.microsoft.com/office/drawing/2014/main" id="{61CE2669-EAAC-764B-AA1C-BE1BD9EB6407}"/>
              </a:ext>
            </a:extLst>
          </p:cNvPr>
          <p:cNvPicPr>
            <a:picLocks noChangeAspect="1"/>
          </p:cNvPicPr>
          <p:nvPr/>
        </p:nvPicPr>
        <p:blipFill>
          <a:blip r:embed="rId6"/>
          <a:stretch>
            <a:fillRect/>
          </a:stretch>
        </p:blipFill>
        <p:spPr>
          <a:xfrm>
            <a:off x="340784" y="766235"/>
            <a:ext cx="5902330" cy="5542217"/>
          </a:xfrm>
          <a:prstGeom prst="rect">
            <a:avLst/>
          </a:prstGeom>
        </p:spPr>
      </p:pic>
    </p:spTree>
    <p:extLst>
      <p:ext uri="{BB962C8B-B14F-4D97-AF65-F5344CB8AC3E}">
        <p14:creationId xmlns:p14="http://schemas.microsoft.com/office/powerpoint/2010/main" val="38252318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4105F3A-51C4-6647-9D86-7EE5EC80BF67}"/>
              </a:ext>
            </a:extLst>
          </p:cNvPr>
          <p:cNvSpPr>
            <a:spLocks noChangeArrowheads="1"/>
          </p:cNvSpPr>
          <p:nvPr/>
        </p:nvSpPr>
        <p:spPr bwMode="auto">
          <a:xfrm>
            <a:off x="0" y="0"/>
            <a:ext cx="12192000" cy="609600"/>
          </a:xfrm>
          <a:prstGeom prst="rect">
            <a:avLst/>
          </a:prstGeom>
          <a:solidFill>
            <a:schemeClr val="tx1"/>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sp>
        <p:nvSpPr>
          <p:cNvPr id="33794" name="Rectangle 7">
            <a:extLst>
              <a:ext uri="{FF2B5EF4-FFF2-40B4-BE49-F238E27FC236}">
                <a16:creationId xmlns:a16="http://schemas.microsoft.com/office/drawing/2014/main" id="{2D8A47D8-DB33-E34B-A433-FC79FD290EAE}"/>
              </a:ext>
            </a:extLst>
          </p:cNvPr>
          <p:cNvSpPr>
            <a:spLocks noChangeArrowheads="1"/>
          </p:cNvSpPr>
          <p:nvPr/>
        </p:nvSpPr>
        <p:spPr bwMode="auto">
          <a:xfrm>
            <a:off x="304800" y="1"/>
            <a:ext cx="907838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32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Webhooks</a:t>
            </a:r>
          </a:p>
        </p:txBody>
      </p:sp>
      <p:sp>
        <p:nvSpPr>
          <p:cNvPr id="10" name="Rectangle 9">
            <a:extLst>
              <a:ext uri="{FF2B5EF4-FFF2-40B4-BE49-F238E27FC236}">
                <a16:creationId xmlns:a16="http://schemas.microsoft.com/office/drawing/2014/main" id="{4CC9306B-77CF-0642-A169-30EED6284340}"/>
              </a:ext>
            </a:extLst>
          </p:cNvPr>
          <p:cNvSpPr>
            <a:spLocks noChangeArrowheads="1"/>
          </p:cNvSpPr>
          <p:nvPr/>
        </p:nvSpPr>
        <p:spPr bwMode="auto">
          <a:xfrm>
            <a:off x="0" y="6248400"/>
            <a:ext cx="12192000" cy="609600"/>
          </a:xfrm>
          <a:prstGeom prst="rect">
            <a:avLst/>
          </a:prstGeom>
          <a:solidFill>
            <a:srgbClr val="1A2C64"/>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pic>
        <p:nvPicPr>
          <p:cNvPr id="33797" name="Picture 10">
            <a:extLst>
              <a:ext uri="{FF2B5EF4-FFF2-40B4-BE49-F238E27FC236}">
                <a16:creationId xmlns:a16="http://schemas.microsoft.com/office/drawing/2014/main" id="{394CC7E9-BC31-9C40-9A4D-8B84424E0D4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550401" y="6405034"/>
            <a:ext cx="2436284" cy="296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8" name="TextBox 11">
            <a:extLst>
              <a:ext uri="{FF2B5EF4-FFF2-40B4-BE49-F238E27FC236}">
                <a16:creationId xmlns:a16="http://schemas.microsoft.com/office/drawing/2014/main" id="{55FB4359-791D-5B40-928C-C62BDB029620}"/>
              </a:ext>
            </a:extLst>
          </p:cNvPr>
          <p:cNvSpPr txBox="1">
            <a:spLocks noChangeArrowheads="1"/>
          </p:cNvSpPr>
          <p:nvPr/>
        </p:nvSpPr>
        <p:spPr bwMode="auto">
          <a:xfrm>
            <a:off x="340784" y="6261100"/>
            <a:ext cx="9042400" cy="454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fld id="{06B2ECF5-3358-634A-8C5D-6E0FBC4218E3}" type="slidenum">
              <a:rPr kumimoji="0" lang="en-US" altLang="en-US" sz="1600" b="1" i="0" u="none" strike="noStrike" kern="1200" cap="none" spc="0" normalizeH="0" baseline="0" noProof="0">
                <a:ln>
                  <a:noFill/>
                </a:ln>
                <a:solidFill>
                  <a:prstClr val="white"/>
                </a:solidFill>
                <a:effectLst/>
                <a:uLnTx/>
                <a:uFillTx/>
                <a:latin typeface="Calibri" panose="020F0502020204030204" pitchFamily="34" charset="0"/>
                <a:ea typeface="ＭＳ Ｐゴシック" panose="020B0600070205080204" pitchFamily="34" charset="-128"/>
                <a:cs typeface="+mn-cs"/>
              </a:rPr>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t>6</a:t>
            </a:fld>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a:t>
            </a:r>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E6156: Topics in SW Engineering – Cloud Computing/BaaS</a:t>
            </a:r>
          </a:p>
        </p:txBody>
      </p:sp>
      <p:sp>
        <p:nvSpPr>
          <p:cNvPr id="4" name="Rectangle 3">
            <a:extLst>
              <a:ext uri="{FF2B5EF4-FFF2-40B4-BE49-F238E27FC236}">
                <a16:creationId xmlns:a16="http://schemas.microsoft.com/office/drawing/2014/main" id="{435DA550-B24D-2548-A9EA-7D6077A42A60}"/>
              </a:ext>
            </a:extLst>
          </p:cNvPr>
          <p:cNvSpPr/>
          <p:nvPr/>
        </p:nvSpPr>
        <p:spPr>
          <a:xfrm>
            <a:off x="8179905" y="888369"/>
            <a:ext cx="1630017" cy="6129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 name="Picture 7">
            <a:extLst>
              <a:ext uri="{FF2B5EF4-FFF2-40B4-BE49-F238E27FC236}">
                <a16:creationId xmlns:a16="http://schemas.microsoft.com/office/drawing/2014/main" id="{DFF954B1-C25A-2D4F-A412-33583ADAFCB7}"/>
              </a:ext>
            </a:extLst>
          </p:cNvPr>
          <p:cNvPicPr>
            <a:picLocks noChangeAspect="1"/>
          </p:cNvPicPr>
          <p:nvPr/>
        </p:nvPicPr>
        <p:blipFill>
          <a:blip r:embed="rId4"/>
          <a:stretch>
            <a:fillRect/>
          </a:stretch>
        </p:blipFill>
        <p:spPr>
          <a:xfrm>
            <a:off x="7878220" y="236731"/>
            <a:ext cx="4108465" cy="5969631"/>
          </a:xfrm>
          <a:prstGeom prst="rect">
            <a:avLst/>
          </a:prstGeom>
        </p:spPr>
      </p:pic>
      <p:sp>
        <p:nvSpPr>
          <p:cNvPr id="9" name="Rectangle 8">
            <a:extLst>
              <a:ext uri="{FF2B5EF4-FFF2-40B4-BE49-F238E27FC236}">
                <a16:creationId xmlns:a16="http://schemas.microsoft.com/office/drawing/2014/main" id="{F083F93D-3876-2D4B-8780-08D273258BEF}"/>
              </a:ext>
            </a:extLst>
          </p:cNvPr>
          <p:cNvSpPr/>
          <p:nvPr/>
        </p:nvSpPr>
        <p:spPr>
          <a:xfrm>
            <a:off x="102658" y="822658"/>
            <a:ext cx="7672905" cy="5170646"/>
          </a:xfrm>
          <a:prstGeom prst="rect">
            <a:avLst/>
          </a:prstGeom>
        </p:spPr>
        <p:txBody>
          <a:bodyPr wrap="square">
            <a:spAutoFit/>
          </a:bodyPr>
          <a:lstStyle/>
          <a:p>
            <a:r>
              <a:rPr lang="en-US" sz="1100" b="1" dirty="0">
                <a:solidFill>
                  <a:srgbClr val="1D1C1D"/>
                </a:solidFill>
                <a:latin typeface="Slack-Lato"/>
              </a:rPr>
              <a:t>1. Receive a direct message</a:t>
            </a:r>
          </a:p>
          <a:p>
            <a:r>
              <a:rPr lang="en-US" sz="1100" dirty="0">
                <a:solidFill>
                  <a:srgbClr val="1D1C1D"/>
                </a:solidFill>
                <a:latin typeface="Slack-Lato"/>
              </a:rPr>
              <a:t>To find out when a user sends a direct messages to the app's bot we need to subscribe to the </a:t>
            </a:r>
            <a:r>
              <a:rPr lang="en-US" sz="1100" dirty="0">
                <a:solidFill>
                  <a:srgbClr val="1264A3"/>
                </a:solidFill>
                <a:latin typeface="Slack-Lato"/>
                <a:hlinkClick r:id="rId5"/>
              </a:rPr>
              <a:t>im.message</a:t>
            </a:r>
            <a:r>
              <a:rPr lang="en-US" sz="1100" dirty="0">
                <a:solidFill>
                  <a:srgbClr val="1D1C1D"/>
                </a:solidFill>
                <a:latin typeface="Slack-Lato"/>
              </a:rPr>
              <a:t> bot event sent out through the </a:t>
            </a:r>
            <a:r>
              <a:rPr lang="en-US" sz="1100" dirty="0">
                <a:solidFill>
                  <a:srgbClr val="1264A3"/>
                </a:solidFill>
                <a:latin typeface="Slack-Lato"/>
                <a:hlinkClick r:id="rId6"/>
              </a:rPr>
              <a:t>Events API</a:t>
            </a:r>
            <a:r>
              <a:rPr lang="en-US" sz="1100" dirty="0">
                <a:solidFill>
                  <a:srgbClr val="1D1C1D"/>
                </a:solidFill>
                <a:latin typeface="Slack-Lato"/>
              </a:rPr>
              <a:t>. The Events API sends a POST request to a specified URL whenever certain events occur in a Slack workspace. In the case of the </a:t>
            </a:r>
            <a:r>
              <a:rPr lang="en-US" sz="1100" dirty="0" err="1">
                <a:solidFill>
                  <a:srgbClr val="1D1C1D"/>
                </a:solidFill>
                <a:latin typeface="Slack-Lato"/>
              </a:rPr>
              <a:t>im.message</a:t>
            </a:r>
            <a:r>
              <a:rPr lang="en-US" sz="1100" dirty="0">
                <a:solidFill>
                  <a:srgbClr val="1D1C1D"/>
                </a:solidFill>
                <a:latin typeface="Slack-Lato"/>
              </a:rPr>
              <a:t> bot event, Slack will send an event as soon as the app's bot receives a direct message. The event will include information about both the message and the user who sent it.</a:t>
            </a:r>
          </a:p>
          <a:p>
            <a:r>
              <a:rPr lang="en-US" sz="1100" b="1" dirty="0">
                <a:solidFill>
                  <a:srgbClr val="1D1C1D"/>
                </a:solidFill>
                <a:latin typeface="Slack-Lato"/>
              </a:rPr>
              <a:t>2. Open a modal</a:t>
            </a:r>
          </a:p>
          <a:p>
            <a:r>
              <a:rPr lang="en-US" sz="1100" dirty="0">
                <a:solidFill>
                  <a:srgbClr val="1D1C1D"/>
                </a:solidFill>
                <a:latin typeface="Slack-Lato"/>
              </a:rPr>
              <a:t>Once a user sends the bot a direct message, the bot replies with a button to start a new announcement. When a user clicks this button, the bot will receive a request on its </a:t>
            </a:r>
            <a:r>
              <a:rPr lang="en-US" sz="1100" dirty="0">
                <a:solidFill>
                  <a:srgbClr val="1264A3"/>
                </a:solidFill>
                <a:latin typeface="Slack-Lato"/>
                <a:hlinkClick r:id="rId7"/>
              </a:rPr>
              <a:t>Interactive Components</a:t>
            </a:r>
            <a:r>
              <a:rPr lang="en-US" sz="1100" dirty="0">
                <a:solidFill>
                  <a:srgbClr val="1D1C1D"/>
                </a:solidFill>
                <a:latin typeface="Slack-Lato"/>
              </a:rPr>
              <a:t> endpoint. Using the </a:t>
            </a:r>
            <a:r>
              <a:rPr lang="en-US" sz="1100" dirty="0" err="1">
                <a:solidFill>
                  <a:srgbClr val="1D1C1D"/>
                </a:solidFill>
                <a:latin typeface="Slack-Lato"/>
              </a:rPr>
              <a:t>trigger_id</a:t>
            </a:r>
            <a:r>
              <a:rPr lang="en-US" sz="1100" dirty="0">
                <a:solidFill>
                  <a:srgbClr val="1D1C1D"/>
                </a:solidFill>
                <a:latin typeface="Slack-Lato"/>
              </a:rPr>
              <a:t> in that payload, the bot can make a call to the </a:t>
            </a:r>
            <a:r>
              <a:rPr lang="en-US" sz="1100" dirty="0">
                <a:solidFill>
                  <a:srgbClr val="1264A3"/>
                </a:solidFill>
                <a:latin typeface="Slack-Lato"/>
                <a:hlinkClick r:id="rId8"/>
              </a:rPr>
              <a:t>views.open</a:t>
            </a:r>
            <a:r>
              <a:rPr lang="en-US" sz="1100" dirty="0">
                <a:solidFill>
                  <a:srgbClr val="1D1C1D"/>
                </a:solidFill>
                <a:latin typeface="Slack-Lato"/>
              </a:rPr>
              <a:t> endpoint to open up a modal with the user. The user can draft their announcement in this modal and submit it to the bot. To include interactive functionality such as buttons and modals, you'll need to enable Interactive Components in the </a:t>
            </a:r>
            <a:r>
              <a:rPr lang="en-US" sz="1100" dirty="0">
                <a:solidFill>
                  <a:srgbClr val="1264A3"/>
                </a:solidFill>
                <a:latin typeface="Slack-Lato"/>
                <a:hlinkClick r:id="rId9"/>
              </a:rPr>
              <a:t>app settings</a:t>
            </a:r>
            <a:r>
              <a:rPr lang="en-US" sz="1100" dirty="0">
                <a:solidFill>
                  <a:srgbClr val="1D1C1D"/>
                </a:solidFill>
                <a:latin typeface="Slack-Lato"/>
              </a:rPr>
              <a:t> and supply a URL.</a:t>
            </a:r>
          </a:p>
          <a:p>
            <a:r>
              <a:rPr lang="en-US" sz="1100" b="1" dirty="0">
                <a:solidFill>
                  <a:srgbClr val="1D1C1D"/>
                </a:solidFill>
                <a:latin typeface="Slack-Lato"/>
              </a:rPr>
              <a:t>3. Preview the message</a:t>
            </a:r>
          </a:p>
          <a:p>
            <a:r>
              <a:rPr lang="en-US" sz="1100" dirty="0">
                <a:solidFill>
                  <a:srgbClr val="1D1C1D"/>
                </a:solidFill>
                <a:latin typeface="Slack-Lato"/>
              </a:rPr>
              <a:t>When the bot receives the modal submission, the bot will respond to the direct message with a preview of what that announcement would like using the </a:t>
            </a:r>
            <a:r>
              <a:rPr lang="en-US" sz="1100" dirty="0" err="1">
                <a:solidFill>
                  <a:srgbClr val="1264A3"/>
                </a:solidFill>
                <a:latin typeface="Slack-Lato"/>
                <a:hlinkClick r:id="rId10"/>
              </a:rPr>
              <a:t>chat.postMessage</a:t>
            </a:r>
            <a:r>
              <a:rPr lang="en-US" sz="1100" dirty="0" err="1">
                <a:solidFill>
                  <a:srgbClr val="1D1C1D"/>
                </a:solidFill>
                <a:latin typeface="Slack-Lato"/>
              </a:rPr>
              <a:t>method</a:t>
            </a:r>
            <a:r>
              <a:rPr lang="en-US" sz="1100" dirty="0">
                <a:solidFill>
                  <a:srgbClr val="1D1C1D"/>
                </a:solidFill>
                <a:latin typeface="Slack-Lato"/>
              </a:rPr>
              <a:t>. The app will also append a 'send request' message button to the message. The user can click this button to send a request to an admin for approval.</a:t>
            </a:r>
          </a:p>
          <a:p>
            <a:r>
              <a:rPr lang="en-US" sz="1100" b="1" dirty="0">
                <a:solidFill>
                  <a:srgbClr val="1D1C1D"/>
                </a:solidFill>
                <a:latin typeface="Slack-Lato"/>
              </a:rPr>
              <a:t>4. Send the message to an approver</a:t>
            </a:r>
          </a:p>
          <a:p>
            <a:r>
              <a:rPr lang="en-US" sz="1100" dirty="0">
                <a:solidFill>
                  <a:srgbClr val="1D1C1D"/>
                </a:solidFill>
                <a:latin typeface="Slack-Lato"/>
              </a:rPr>
              <a:t>When the user clicks the 'send request' button, the app will receive a POST request on its Interactive Message endpoint. The request will include details about who clicked the button, the contents of the original message, and a response URL. The response URL can be used by the app to update the content of the original message using an HTTP request with a JSON payload. When the message action request is received, the bot sends a direct message to a predefined approver asking them to either 'accept' or 'reject' the message using message buttons. At the same time, it sends an update to the user using the response URL to let them know that the message is pending approval.</a:t>
            </a:r>
          </a:p>
          <a:p>
            <a:r>
              <a:rPr lang="en-US" sz="1100" b="1" dirty="0">
                <a:solidFill>
                  <a:srgbClr val="1D1C1D"/>
                </a:solidFill>
                <a:latin typeface="Slack-Lato"/>
              </a:rPr>
              <a:t>5. Let the user make the final decision</a:t>
            </a:r>
          </a:p>
          <a:p>
            <a:r>
              <a:rPr lang="en-US" sz="1100" dirty="0">
                <a:solidFill>
                  <a:srgbClr val="1D1C1D"/>
                </a:solidFill>
                <a:latin typeface="Slack-Lato"/>
              </a:rPr>
              <a:t>Once the admin has approved the announcement, the app sends a message to the user using the </a:t>
            </a:r>
            <a:r>
              <a:rPr lang="en-US" sz="1100" dirty="0" err="1">
                <a:solidFill>
                  <a:srgbClr val="1D1C1D"/>
                </a:solidFill>
                <a:latin typeface="Slack-Lato"/>
              </a:rPr>
              <a:t>chat.postMessage</a:t>
            </a:r>
            <a:r>
              <a:rPr lang="en-US" sz="1100" dirty="0">
                <a:solidFill>
                  <a:srgbClr val="1D1C1D"/>
                </a:solidFill>
                <a:latin typeface="Slack-Lato"/>
              </a:rPr>
              <a:t> web API method. The message shows the updated status of the approval along with "post announcement" and "cancel" message buttons.</a:t>
            </a:r>
          </a:p>
          <a:p>
            <a:r>
              <a:rPr lang="en-US" sz="1100" b="1" dirty="0">
                <a:solidFill>
                  <a:srgbClr val="1D1C1D"/>
                </a:solidFill>
                <a:latin typeface="Slack-Lato"/>
              </a:rPr>
              <a:t>6. Post the message to the channel</a:t>
            </a:r>
          </a:p>
          <a:p>
            <a:r>
              <a:rPr lang="en-US" sz="1100" dirty="0">
                <a:solidFill>
                  <a:srgbClr val="1D1C1D"/>
                </a:solidFill>
                <a:latin typeface="Slack-Lato"/>
              </a:rPr>
              <a:t>When the user is ready to post the announcement, they can click the "post announcement" button, and the announcement will be posted to the announcements channel using </a:t>
            </a:r>
            <a:r>
              <a:rPr lang="en-US" sz="1100" dirty="0" err="1">
                <a:solidFill>
                  <a:srgbClr val="1D1C1D"/>
                </a:solidFill>
                <a:latin typeface="Slack-Lato"/>
              </a:rPr>
              <a:t>chat.postMessage</a:t>
            </a:r>
            <a:r>
              <a:rPr lang="en-US" sz="1100" dirty="0">
                <a:solidFill>
                  <a:srgbClr val="1D1C1D"/>
                </a:solidFill>
                <a:latin typeface="Slack-Lato"/>
              </a:rPr>
              <a:t> and the installers bearer token. The app can then replace its own "post announcement" message to the user with a confirmation that it's been posted, and optionally the link to the announcement itself.</a:t>
            </a:r>
            <a:endParaRPr lang="en-US" sz="1100" b="0" i="0" dirty="0">
              <a:solidFill>
                <a:srgbClr val="1D1C1D"/>
              </a:solidFill>
              <a:effectLst/>
              <a:latin typeface="Slack-Lato"/>
            </a:endParaRPr>
          </a:p>
        </p:txBody>
      </p:sp>
    </p:spTree>
    <p:extLst>
      <p:ext uri="{BB962C8B-B14F-4D97-AF65-F5344CB8AC3E}">
        <p14:creationId xmlns:p14="http://schemas.microsoft.com/office/powerpoint/2010/main" val="32597263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1" name="Picture 11" descr="16x9_BG-08.jpg">
            <a:extLst>
              <a:ext uri="{FF2B5EF4-FFF2-40B4-BE49-F238E27FC236}">
                <a16:creationId xmlns:a16="http://schemas.microsoft.com/office/drawing/2014/main" id="{DCA0F86A-02D5-F844-8AE2-43F9728A3C8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4E0C6D68-12D3-5146-B80B-B266B91E5A85}"/>
              </a:ext>
            </a:extLst>
          </p:cNvPr>
          <p:cNvSpPr>
            <a:spLocks noChangeArrowheads="1"/>
          </p:cNvSpPr>
          <p:nvPr/>
        </p:nvSpPr>
        <p:spPr bwMode="auto">
          <a:xfrm>
            <a:off x="0" y="6248400"/>
            <a:ext cx="12192000" cy="609600"/>
          </a:xfrm>
          <a:prstGeom prst="rect">
            <a:avLst/>
          </a:prstGeom>
          <a:solidFill>
            <a:srgbClr val="1A2C64"/>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pic>
        <p:nvPicPr>
          <p:cNvPr id="25603" name="Picture 7">
            <a:extLst>
              <a:ext uri="{FF2B5EF4-FFF2-40B4-BE49-F238E27FC236}">
                <a16:creationId xmlns:a16="http://schemas.microsoft.com/office/drawing/2014/main" id="{B0E4FCE1-65D5-434C-9996-EEFA8806393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50401" y="6405034"/>
            <a:ext cx="2436284" cy="296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4" name="TextBox 8">
            <a:extLst>
              <a:ext uri="{FF2B5EF4-FFF2-40B4-BE49-F238E27FC236}">
                <a16:creationId xmlns:a16="http://schemas.microsoft.com/office/drawing/2014/main" id="{6B11FA86-85D9-424A-848A-872F44A244EB}"/>
              </a:ext>
            </a:extLst>
          </p:cNvPr>
          <p:cNvSpPr txBox="1">
            <a:spLocks noChangeArrowheads="1"/>
          </p:cNvSpPr>
          <p:nvPr/>
        </p:nvSpPr>
        <p:spPr bwMode="auto">
          <a:xfrm>
            <a:off x="0" y="2320028"/>
            <a:ext cx="121920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36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Some REST Concepts</a:t>
            </a:r>
          </a:p>
        </p:txBody>
      </p:sp>
      <p:sp>
        <p:nvSpPr>
          <p:cNvPr id="8" name="TextBox 9">
            <a:extLst>
              <a:ext uri="{FF2B5EF4-FFF2-40B4-BE49-F238E27FC236}">
                <a16:creationId xmlns:a16="http://schemas.microsoft.com/office/drawing/2014/main" id="{F916AC9F-F769-FB41-86FF-33E484CDD425}"/>
              </a:ext>
            </a:extLst>
          </p:cNvPr>
          <p:cNvSpPr txBox="1">
            <a:spLocks noChangeArrowheads="1"/>
          </p:cNvSpPr>
          <p:nvPr/>
        </p:nvSpPr>
        <p:spPr bwMode="auto">
          <a:xfrm>
            <a:off x="340784" y="6261100"/>
            <a:ext cx="9042400" cy="454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fld id="{90347777-9F03-6D4D-9A15-765D7EB37993}" type="slidenum">
              <a:rPr kumimoji="0" lang="en-US" altLang="en-US" sz="1600" b="1" i="0" u="none" strike="noStrike" kern="1200" cap="none" spc="0" normalizeH="0" baseline="0" noProof="0">
                <a:ln>
                  <a:noFill/>
                </a:ln>
                <a:solidFill>
                  <a:prstClr val="white"/>
                </a:solidFill>
                <a:effectLst/>
                <a:uLnTx/>
                <a:uFillTx/>
                <a:latin typeface="Calibri" panose="020F0502020204030204" pitchFamily="34" charset="0"/>
                <a:ea typeface="ＭＳ Ｐゴシック" panose="020B0600070205080204" pitchFamily="34" charset="-128"/>
                <a:cs typeface="+mn-cs"/>
              </a:rPr>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t>7</a:t>
            </a:fld>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a:t>
            </a:r>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E6156 – Cloud Computing: Backend-as-a-Service</a:t>
            </a:r>
          </a:p>
        </p:txBody>
      </p:sp>
    </p:spTree>
    <p:extLst>
      <p:ext uri="{BB962C8B-B14F-4D97-AF65-F5344CB8AC3E}">
        <p14:creationId xmlns:p14="http://schemas.microsoft.com/office/powerpoint/2010/main" val="15663340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Stateless</a:t>
            </a:r>
          </a:p>
        </p:txBody>
      </p:sp>
      <p:pic>
        <p:nvPicPr>
          <p:cNvPr id="16" name="Picture 15">
            <a:extLst>
              <a:ext uri="{FF2B5EF4-FFF2-40B4-BE49-F238E27FC236}">
                <a16:creationId xmlns:a16="http://schemas.microsoft.com/office/drawing/2014/main" id="{7D5069D6-A701-B64A-98FB-0363D8D8B485}"/>
              </a:ext>
            </a:extLst>
          </p:cNvPr>
          <p:cNvPicPr>
            <a:picLocks noChangeAspect="1"/>
          </p:cNvPicPr>
          <p:nvPr/>
        </p:nvPicPr>
        <p:blipFill>
          <a:blip r:embed="rId2"/>
          <a:stretch>
            <a:fillRect/>
          </a:stretch>
        </p:blipFill>
        <p:spPr>
          <a:xfrm>
            <a:off x="304800" y="639396"/>
            <a:ext cx="9861242" cy="5266944"/>
          </a:xfrm>
          <a:prstGeom prst="rect">
            <a:avLst/>
          </a:prstGeom>
        </p:spPr>
      </p:pic>
      <p:sp>
        <p:nvSpPr>
          <p:cNvPr id="17" name="Rectangle 16">
            <a:extLst>
              <a:ext uri="{FF2B5EF4-FFF2-40B4-BE49-F238E27FC236}">
                <a16:creationId xmlns:a16="http://schemas.microsoft.com/office/drawing/2014/main" id="{10F88257-D5DC-3A4C-90B5-3E2ADD5040EE}"/>
              </a:ext>
            </a:extLst>
          </p:cNvPr>
          <p:cNvSpPr/>
          <p:nvPr/>
        </p:nvSpPr>
        <p:spPr>
          <a:xfrm>
            <a:off x="3395868" y="122332"/>
            <a:ext cx="7596809" cy="369332"/>
          </a:xfrm>
          <a:prstGeom prst="rect">
            <a:avLst/>
          </a:prstGeom>
        </p:spPr>
        <p:txBody>
          <a:bodyPr wrap="square">
            <a:spAutoFit/>
          </a:bodyPr>
          <a:lstStyle/>
          <a:p>
            <a:r>
              <a:rPr lang="en-US" dirty="0">
                <a:solidFill>
                  <a:schemeClr val="bg1"/>
                </a:solidFill>
              </a:rPr>
              <a:t>http://</a:t>
            </a:r>
            <a:r>
              <a:rPr lang="en-US" dirty="0" err="1">
                <a:solidFill>
                  <a:schemeClr val="bg1"/>
                </a:solidFill>
              </a:rPr>
              <a:t>mrbool.com</a:t>
            </a:r>
            <a:r>
              <a:rPr lang="en-US" dirty="0">
                <a:solidFill>
                  <a:schemeClr val="bg1"/>
                </a:solidFill>
              </a:rPr>
              <a:t>/rest-architectural-elements-and-constraints/29339</a:t>
            </a:r>
          </a:p>
        </p:txBody>
      </p:sp>
      <p:sp>
        <p:nvSpPr>
          <p:cNvPr id="19" name="Rounded Rectangle 18">
            <a:extLst>
              <a:ext uri="{FF2B5EF4-FFF2-40B4-BE49-F238E27FC236}">
                <a16:creationId xmlns:a16="http://schemas.microsoft.com/office/drawing/2014/main" id="{540781E4-FAA3-4249-A278-F5B9674A8430}"/>
              </a:ext>
            </a:extLst>
          </p:cNvPr>
          <p:cNvSpPr/>
          <p:nvPr/>
        </p:nvSpPr>
        <p:spPr>
          <a:xfrm>
            <a:off x="7252855" y="3314700"/>
            <a:ext cx="3584863" cy="644236"/>
          </a:xfrm>
          <a:prstGeom prst="roundRect">
            <a:avLst/>
          </a:prstGeom>
          <a:solidFill>
            <a:srgbClr val="00B0F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JWT Token A</a:t>
            </a:r>
          </a:p>
        </p:txBody>
      </p:sp>
      <p:sp>
        <p:nvSpPr>
          <p:cNvPr id="22" name="Rounded Rectangle 21">
            <a:extLst>
              <a:ext uri="{FF2B5EF4-FFF2-40B4-BE49-F238E27FC236}">
                <a16:creationId xmlns:a16="http://schemas.microsoft.com/office/drawing/2014/main" id="{87C0B41A-107D-3249-B1A1-F3D7F48B7244}"/>
              </a:ext>
            </a:extLst>
          </p:cNvPr>
          <p:cNvSpPr/>
          <p:nvPr/>
        </p:nvSpPr>
        <p:spPr>
          <a:xfrm>
            <a:off x="7252854" y="3966284"/>
            <a:ext cx="3584863" cy="644236"/>
          </a:xfrm>
          <a:prstGeom prst="roundRect">
            <a:avLst/>
          </a:prstGeom>
          <a:solidFill>
            <a:srgbClr val="00B0F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JWT Token B</a:t>
            </a:r>
          </a:p>
        </p:txBody>
      </p:sp>
      <p:sp>
        <p:nvSpPr>
          <p:cNvPr id="23" name="Rounded Rectangle 22">
            <a:extLst>
              <a:ext uri="{FF2B5EF4-FFF2-40B4-BE49-F238E27FC236}">
                <a16:creationId xmlns:a16="http://schemas.microsoft.com/office/drawing/2014/main" id="{F84748BC-41F2-2B41-81A2-21394FCF4A7A}"/>
              </a:ext>
            </a:extLst>
          </p:cNvPr>
          <p:cNvSpPr/>
          <p:nvPr/>
        </p:nvSpPr>
        <p:spPr>
          <a:xfrm>
            <a:off x="7252854" y="4617868"/>
            <a:ext cx="3584863" cy="644236"/>
          </a:xfrm>
          <a:prstGeom prst="roundRect">
            <a:avLst/>
          </a:prstGeom>
          <a:solidFill>
            <a:srgbClr val="00B0F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JWT Token C</a:t>
            </a:r>
          </a:p>
        </p:txBody>
      </p:sp>
      <p:sp>
        <p:nvSpPr>
          <p:cNvPr id="20" name="Rounded Rectangle 19">
            <a:extLst>
              <a:ext uri="{FF2B5EF4-FFF2-40B4-BE49-F238E27FC236}">
                <a16:creationId xmlns:a16="http://schemas.microsoft.com/office/drawing/2014/main" id="{36CE0677-8D4E-CB4E-AE5A-EB7F41F86712}"/>
              </a:ext>
            </a:extLst>
          </p:cNvPr>
          <p:cNvSpPr/>
          <p:nvPr/>
        </p:nvSpPr>
        <p:spPr>
          <a:xfrm>
            <a:off x="7055427" y="3117273"/>
            <a:ext cx="4062846" cy="2296391"/>
          </a:xfrm>
          <a:prstGeom prst="roundRect">
            <a:avLst/>
          </a:prstGeom>
          <a:noFill/>
          <a:ln w="381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86188504"/>
      </p:ext>
    </p:extLst>
  </p:cSld>
  <p:clrMapOvr>
    <a:masterClrMapping/>
  </p:clrMapOvr>
  <p:transition spd="med">
    <p:wipe dir="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Stateless</a:t>
            </a:r>
          </a:p>
        </p:txBody>
      </p:sp>
      <p:pic>
        <p:nvPicPr>
          <p:cNvPr id="12" name="Picture 11">
            <a:extLst>
              <a:ext uri="{FF2B5EF4-FFF2-40B4-BE49-F238E27FC236}">
                <a16:creationId xmlns:a16="http://schemas.microsoft.com/office/drawing/2014/main" id="{215CDC3C-1E2C-2F42-A906-99BE47B28FE1}"/>
              </a:ext>
            </a:extLst>
          </p:cNvPr>
          <p:cNvPicPr>
            <a:picLocks noChangeAspect="1"/>
          </p:cNvPicPr>
          <p:nvPr/>
        </p:nvPicPr>
        <p:blipFill>
          <a:blip r:embed="rId2"/>
          <a:stretch>
            <a:fillRect/>
          </a:stretch>
        </p:blipFill>
        <p:spPr>
          <a:xfrm>
            <a:off x="0" y="1143000"/>
            <a:ext cx="5959174" cy="4167051"/>
          </a:xfrm>
          <a:prstGeom prst="rect">
            <a:avLst/>
          </a:prstGeom>
        </p:spPr>
      </p:pic>
      <p:pic>
        <p:nvPicPr>
          <p:cNvPr id="14" name="Picture 13">
            <a:extLst>
              <a:ext uri="{FF2B5EF4-FFF2-40B4-BE49-F238E27FC236}">
                <a16:creationId xmlns:a16="http://schemas.microsoft.com/office/drawing/2014/main" id="{D1758556-5F33-0C4E-8DAF-48B077629236}"/>
              </a:ext>
            </a:extLst>
          </p:cNvPr>
          <p:cNvPicPr>
            <a:picLocks noChangeAspect="1"/>
          </p:cNvPicPr>
          <p:nvPr/>
        </p:nvPicPr>
        <p:blipFill>
          <a:blip r:embed="rId3"/>
          <a:stretch>
            <a:fillRect/>
          </a:stretch>
        </p:blipFill>
        <p:spPr>
          <a:xfrm>
            <a:off x="5700246" y="1143000"/>
            <a:ext cx="6395121" cy="3580642"/>
          </a:xfrm>
          <a:prstGeom prst="rect">
            <a:avLst/>
          </a:prstGeom>
        </p:spPr>
      </p:pic>
    </p:spTree>
    <p:extLst>
      <p:ext uri="{BB962C8B-B14F-4D97-AF65-F5344CB8AC3E}">
        <p14:creationId xmlns:p14="http://schemas.microsoft.com/office/powerpoint/2010/main" val="668088204"/>
      </p:ext>
    </p:extLst>
  </p:cSld>
  <p:clrMapOvr>
    <a:masterClrMapping/>
  </p:clrMapOvr>
  <p:transition spd="med">
    <p:wipe dir="r"/>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46353</TotalTime>
  <Words>2019</Words>
  <Application>Microsoft Macintosh PowerPoint</Application>
  <PresentationFormat>Widescreen</PresentationFormat>
  <Paragraphs>183</Paragraphs>
  <Slides>25</Slides>
  <Notes>9</Notes>
  <HiddenSlides>0</HiddenSlides>
  <MMClips>0</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25</vt:i4>
      </vt:variant>
    </vt:vector>
  </HeadingPairs>
  <TitlesOfParts>
    <vt:vector size="39" baseType="lpstr">
      <vt:lpstr>Arial</vt:lpstr>
      <vt:lpstr>Calibri</vt:lpstr>
      <vt:lpstr>Calibri Light</vt:lpstr>
      <vt:lpstr>Century Schoolbook</vt:lpstr>
      <vt:lpstr>charter</vt:lpstr>
      <vt:lpstr>Courier New</vt:lpstr>
      <vt:lpstr>Helvetica</vt:lpstr>
      <vt:lpstr>Museo For Dell</vt:lpstr>
      <vt:lpstr>Museo Sans For Dell</vt:lpstr>
      <vt:lpstr>Slack-Lato</vt:lpstr>
      <vt:lpstr>sohne</vt:lpstr>
      <vt:lpstr>Times New Roman</vt:lpstr>
      <vt:lpstr>Office Theme</vt:lpstr>
      <vt:lpstr>1_Office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Stateless</vt:lpstr>
      <vt:lpstr>Stateless</vt:lpstr>
      <vt:lpstr>REST and Isolation: Read then Update Conflict</vt:lpstr>
      <vt:lpstr>Isolation/Concurrency Control</vt:lpstr>
      <vt:lpstr>Conditional Processing  (https://blog.4psa.com/rest-best-practices-managing-concurrent-updates/)</vt:lpstr>
      <vt:lpstr>Layered System</vt:lpstr>
      <vt:lpstr>Layered Architecture</vt:lpstr>
      <vt:lpstr>Layered Architecture</vt:lpstr>
      <vt:lpstr>Composition and Asynchronous Method Invocation</vt:lpstr>
      <vt:lpstr>Asynchronous Requests – Pattern 1</vt:lpstr>
      <vt:lpstr>Success Response Codes</vt:lpstr>
      <vt:lpstr>PowerPoint Presentation</vt:lpstr>
      <vt:lpstr>Address Verification (Demo)</vt:lpstr>
      <vt:lpstr>Address Verification (Demo)</vt:lpstr>
      <vt:lpstr>Address Verification Flow</vt:lpstr>
      <vt:lpstr>Address Verification Flow</vt:lpstr>
      <vt:lpstr>PowerPoint Presentation</vt:lpstr>
      <vt:lpstr>Middleware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Ferguson, Donald (DMNA-NYG)</dc:creator>
  <cp:lastModifiedBy>Ferguson, Donald (DMNA-NYG)</cp:lastModifiedBy>
  <cp:revision>168</cp:revision>
  <cp:lastPrinted>2019-12-22T11:43:29Z</cp:lastPrinted>
  <dcterms:created xsi:type="dcterms:W3CDTF">2019-12-10T14:25:24Z</dcterms:created>
  <dcterms:modified xsi:type="dcterms:W3CDTF">2020-11-05T20:15:56Z</dcterms:modified>
</cp:coreProperties>
</file>